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8"/>
  </p:notesMasterIdLst>
  <p:sldIdLst>
    <p:sldId id="256" r:id="rId2"/>
    <p:sldId id="299" r:id="rId3"/>
    <p:sldId id="314" r:id="rId4"/>
    <p:sldId id="300" r:id="rId5"/>
    <p:sldId id="305" r:id="rId6"/>
    <p:sldId id="301" r:id="rId7"/>
    <p:sldId id="302" r:id="rId8"/>
    <p:sldId id="307" r:id="rId9"/>
    <p:sldId id="309" r:id="rId10"/>
    <p:sldId id="315" r:id="rId11"/>
    <p:sldId id="303" r:id="rId12"/>
    <p:sldId id="308" r:id="rId13"/>
    <p:sldId id="257" r:id="rId14"/>
    <p:sldId id="310" r:id="rId15"/>
    <p:sldId id="313" r:id="rId16"/>
    <p:sldId id="311" r:id="rId17"/>
    <p:sldId id="312" r:id="rId18"/>
    <p:sldId id="258" r:id="rId19"/>
    <p:sldId id="263" r:id="rId20"/>
    <p:sldId id="316" r:id="rId21"/>
    <p:sldId id="317" r:id="rId22"/>
    <p:sldId id="304" r:id="rId23"/>
    <p:sldId id="265" r:id="rId24"/>
    <p:sldId id="266" r:id="rId25"/>
    <p:sldId id="267" r:id="rId26"/>
    <p:sldId id="275" r:id="rId27"/>
    <p:sldId id="276" r:id="rId28"/>
    <p:sldId id="280" r:id="rId29"/>
    <p:sldId id="277" r:id="rId30"/>
    <p:sldId id="278" r:id="rId31"/>
    <p:sldId id="279" r:id="rId32"/>
    <p:sldId id="324" r:id="rId33"/>
    <p:sldId id="281" r:id="rId34"/>
    <p:sldId id="282" r:id="rId35"/>
    <p:sldId id="283" r:id="rId36"/>
    <p:sldId id="284" r:id="rId37"/>
    <p:sldId id="285" r:id="rId38"/>
    <p:sldId id="286" r:id="rId39"/>
    <p:sldId id="320" r:id="rId40"/>
    <p:sldId id="321" r:id="rId41"/>
    <p:sldId id="325" r:id="rId42"/>
    <p:sldId id="287" r:id="rId43"/>
    <p:sldId id="289" r:id="rId44"/>
    <p:sldId id="318" r:id="rId45"/>
    <p:sldId id="290" r:id="rId46"/>
    <p:sldId id="291" r:id="rId47"/>
    <p:sldId id="293" r:id="rId48"/>
    <p:sldId id="295" r:id="rId49"/>
    <p:sldId id="294" r:id="rId50"/>
    <p:sldId id="297" r:id="rId51"/>
    <p:sldId id="298" r:id="rId52"/>
    <p:sldId id="322" r:id="rId53"/>
    <p:sldId id="323" r:id="rId54"/>
    <p:sldId id="327" r:id="rId55"/>
    <p:sldId id="328" r:id="rId56"/>
    <p:sldId id="329"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76" d="100"/>
          <a:sy n="76" d="100"/>
        </p:scale>
        <p:origin x="-121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9212C-AB33-40BB-963F-8972DD71BEC3}" type="datetimeFigureOut">
              <a:rPr lang="en-US" smtClean="0"/>
              <a:pPr/>
              <a:t>11/9/2021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1582B7-AA82-4007-945D-3B637981DDD3}" type="slidenum">
              <a:rPr lang="en-US" smtClean="0"/>
              <a:pPr/>
              <a:t>‹#›</a:t>
            </a:fld>
            <a:endParaRPr lang="en-US"/>
          </a:p>
        </p:txBody>
      </p:sp>
    </p:spTree>
    <p:extLst>
      <p:ext uri="{BB962C8B-B14F-4D97-AF65-F5344CB8AC3E}">
        <p14:creationId xmlns:p14="http://schemas.microsoft.com/office/powerpoint/2010/main" val="1615001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1582B7-AA82-4007-945D-3B637981DDD3}" type="slidenum">
              <a:rPr lang="en-US" smtClean="0"/>
              <a:pPr/>
              <a:t>1</a:t>
            </a:fld>
            <a:endParaRPr lang="en-US"/>
          </a:p>
        </p:txBody>
      </p:sp>
    </p:spTree>
    <p:extLst>
      <p:ext uri="{BB962C8B-B14F-4D97-AF65-F5344CB8AC3E}">
        <p14:creationId xmlns:p14="http://schemas.microsoft.com/office/powerpoint/2010/main" val="4269957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BFEBAC3-ECEA-46F9-BB33-6F484F74D69D}" type="datetimeFigureOut">
              <a:rPr lang="en-US" smtClean="0"/>
              <a:pPr/>
              <a:t>11/9/2021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C9D48DF-AF29-4384-A9EB-19867D08C39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EBAC3-ECEA-46F9-BB33-6F484F74D69D}"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D48DF-AF29-4384-A9EB-19867D08C3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C9D48DF-AF29-4384-A9EB-19867D08C39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EBAC3-ECEA-46F9-BB33-6F484F74D69D}"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BFEBAC3-ECEA-46F9-BB33-6F484F74D69D}"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C9D48DF-AF29-4384-A9EB-19867D08C39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BFEBAC3-ECEA-46F9-BB33-6F484F74D69D}" type="datetimeFigureOut">
              <a:rPr lang="en-US" smtClean="0"/>
              <a:pPr/>
              <a:t>11/9/2021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C9D48DF-AF29-4384-A9EB-19867D08C39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BFEBAC3-ECEA-46F9-BB33-6F484F74D69D}"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D48DF-AF29-4384-A9EB-19867D08C39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BFEBAC3-ECEA-46F9-BB33-6F484F74D69D}" type="datetimeFigureOut">
              <a:rPr lang="en-US" smtClean="0"/>
              <a:pPr/>
              <a:t>11/9/2021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C9D48DF-AF29-4384-A9EB-19867D08C39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FEBAC3-ECEA-46F9-BB33-6F484F74D69D}" type="datetimeFigureOut">
              <a:rPr lang="en-US" smtClean="0"/>
              <a:pPr/>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C9D48DF-AF29-4384-A9EB-19867D08C3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BFEBAC3-ECEA-46F9-BB33-6F484F74D69D}" type="datetimeFigureOut">
              <a:rPr lang="en-US" smtClean="0"/>
              <a:pPr/>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C9D48DF-AF29-4384-A9EB-19867D08C3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C9D48DF-AF29-4384-A9EB-19867D08C39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BFEBAC3-ECEA-46F9-BB33-6F484F74D69D}" type="datetimeFigureOut">
              <a:rPr lang="en-US" smtClean="0"/>
              <a:pPr/>
              <a:t>11/9/2021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C9D48DF-AF29-4384-A9EB-19867D08C39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BFEBAC3-ECEA-46F9-BB33-6F484F74D69D}" type="datetimeFigureOut">
              <a:rPr lang="en-US" smtClean="0"/>
              <a:pPr/>
              <a:t>11/9/2021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BFEBAC3-ECEA-46F9-BB33-6F484F74D69D}" type="datetimeFigureOut">
              <a:rPr lang="en-US" smtClean="0"/>
              <a:pPr/>
              <a:t>11/9/2021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C9D48DF-AF29-4384-A9EB-19867D08C39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629400" cy="2438400"/>
          </a:xfrm>
        </p:spPr>
        <p:txBody>
          <a:bodyPr>
            <a:normAutofit fontScale="25000" lnSpcReduction="20000"/>
          </a:bodyPr>
          <a:lstStyle/>
          <a:p>
            <a:pPr algn="just"/>
            <a:r>
              <a:rPr lang="sr-Cyrl-RS" sz="4200" b="1" dirty="0" smtClean="0"/>
              <a:t>Појам правног посла</a:t>
            </a:r>
          </a:p>
          <a:p>
            <a:pPr algn="just"/>
            <a:endParaRPr lang="sr-Cyrl-RS" sz="4200" b="1" dirty="0" smtClean="0"/>
          </a:p>
          <a:p>
            <a:pPr algn="just"/>
            <a:r>
              <a:rPr lang="sr-Cyrl-RS" sz="4200" b="1" dirty="0" smtClean="0"/>
              <a:t>Врсте правних послова</a:t>
            </a:r>
          </a:p>
          <a:p>
            <a:pPr algn="just"/>
            <a:endParaRPr lang="sr-Cyrl-RS" sz="4200" b="1" dirty="0" smtClean="0"/>
          </a:p>
          <a:p>
            <a:pPr algn="just"/>
            <a:r>
              <a:rPr lang="sr-Cyrl-RS" sz="4200" b="1" dirty="0" smtClean="0"/>
              <a:t>Закључење уговора као двостраног правног посла (преговори, понуда, прихват понуде, форма уговора, предуговор)</a:t>
            </a:r>
          </a:p>
          <a:p>
            <a:pPr algn="just"/>
            <a:endParaRPr lang="sr-Cyrl-RS" sz="4200" b="1" dirty="0" smtClean="0"/>
          </a:p>
          <a:p>
            <a:pPr algn="just"/>
            <a:r>
              <a:rPr lang="sr-Cyrl-RS" sz="4200" b="1" dirty="0" smtClean="0"/>
              <a:t>Важније врсте уговора</a:t>
            </a:r>
            <a:endParaRPr lang="en-US" sz="4200" b="1" dirty="0" smtClean="0"/>
          </a:p>
          <a:p>
            <a:pPr algn="just"/>
            <a:endParaRPr lang="sr-Cyrl-RS" sz="4200" dirty="0" smtClean="0"/>
          </a:p>
          <a:p>
            <a:pPr algn="just"/>
            <a:r>
              <a:rPr lang="sr-Cyrl-RS" sz="4200" dirty="0" smtClean="0"/>
              <a:t>ПРАВНО НЕВАЉАНИ ПРАВНИ ПОСЛОВИ</a:t>
            </a:r>
          </a:p>
          <a:p>
            <a:pPr algn="just"/>
            <a:endParaRPr lang="sr-Cyrl-RS" sz="4200" b="1" dirty="0" smtClean="0"/>
          </a:p>
          <a:p>
            <a:pPr algn="just"/>
            <a:r>
              <a:rPr lang="sr-Cyrl-RS" sz="4200" b="1" dirty="0" smtClean="0"/>
              <a:t>КОНВЕРЗИЈА, КОНВАЛИДАЦИЈА, РАТИФИКАЦИЈА</a:t>
            </a:r>
          </a:p>
          <a:p>
            <a:pPr algn="just"/>
            <a:endParaRPr lang="sr-Cyrl-RS" dirty="0"/>
          </a:p>
          <a:p>
            <a:pPr algn="just"/>
            <a:endParaRPr lang="sr-Cyrl-RS" b="1" dirty="0"/>
          </a:p>
          <a:p>
            <a:endParaRPr lang="sr-Cyrl-RS" b="1" dirty="0" smtClean="0"/>
          </a:p>
          <a:p>
            <a:endParaRPr lang="sr-Cyrl-RS" b="1" dirty="0"/>
          </a:p>
          <a:p>
            <a:endParaRPr lang="sr-Cyrl-RS" b="1" dirty="0" smtClean="0"/>
          </a:p>
          <a:p>
            <a:endParaRPr lang="sr-Cyrl-RS" b="1" dirty="0"/>
          </a:p>
          <a:p>
            <a:endParaRPr lang="sr-Cyrl-RS" b="1" dirty="0" smtClean="0"/>
          </a:p>
          <a:p>
            <a:endParaRPr lang="sr-Cyrl-RS" b="1" dirty="0"/>
          </a:p>
          <a:p>
            <a:endParaRPr lang="sr-Cyrl-RS" b="1" dirty="0" smtClean="0"/>
          </a:p>
        </p:txBody>
      </p:sp>
      <p:sp>
        <p:nvSpPr>
          <p:cNvPr id="2" name="Title 1"/>
          <p:cNvSpPr>
            <a:spLocks noGrp="1"/>
          </p:cNvSpPr>
          <p:nvPr>
            <p:ph type="ctrTitle"/>
          </p:nvPr>
        </p:nvSpPr>
        <p:spPr/>
        <p:txBody>
          <a:bodyPr>
            <a:normAutofit/>
          </a:bodyPr>
          <a:lstStyle/>
          <a:p>
            <a:r>
              <a:rPr lang="sr-Cyrl-RS" dirty="0" smtClean="0"/>
              <a:t>ПРАВНИ ПОСЛОВИ</a:t>
            </a:r>
            <a:br>
              <a:rPr lang="sr-Cyrl-RS" dirty="0" smtClean="0"/>
            </a:br>
            <a:r>
              <a:rPr lang="sr-Cyrl-RS" sz="2700" dirty="0" smtClean="0"/>
              <a:t>202</a:t>
            </a:r>
            <a:r>
              <a:rPr lang="en-US" sz="2700" dirty="0" smtClean="0"/>
              <a:t>1</a:t>
            </a:r>
            <a:r>
              <a:rPr lang="sr-Cyrl-RS" sz="2700" dirty="0" smtClean="0"/>
              <a:t>/202</a:t>
            </a:r>
            <a:r>
              <a:rPr lang="en-US" sz="2700" dirty="0" smtClean="0"/>
              <a:t>2</a:t>
            </a:r>
            <a:r>
              <a:rPr lang="sr-Cyrl-RS" sz="2700" dirty="0" smtClean="0"/>
              <a:t>.</a:t>
            </a:r>
            <a:r>
              <a:rPr lang="sr-Cyrl-RS" dirty="0" smtClean="0"/>
              <a:t/>
            </a:r>
            <a:br>
              <a:rPr lang="sr-Cyrl-RS" dirty="0" smtClean="0"/>
            </a:br>
            <a:r>
              <a:rPr lang="sr-Cyrl-RS" sz="3100" dirty="0" smtClean="0"/>
              <a:t>проф. др Катарина Доловић Бојић</a:t>
            </a:r>
            <a:endParaRPr lang="en-US" sz="3100" dirty="0"/>
          </a:p>
        </p:txBody>
      </p:sp>
    </p:spTree>
    <p:extLst>
      <p:ext uri="{BB962C8B-B14F-4D97-AF65-F5344CB8AC3E}">
        <p14:creationId xmlns:p14="http://schemas.microsoft.com/office/powerpoint/2010/main" val="2268313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Начини изјављивања воље</a:t>
            </a:r>
            <a:endParaRPr lang="en-US" dirty="0"/>
          </a:p>
        </p:txBody>
      </p:sp>
      <p:sp>
        <p:nvSpPr>
          <p:cNvPr id="3" name="Content Placeholder 2"/>
          <p:cNvSpPr>
            <a:spLocks noGrp="1"/>
          </p:cNvSpPr>
          <p:nvPr>
            <p:ph sz="quarter" idx="1"/>
          </p:nvPr>
        </p:nvSpPr>
        <p:spPr/>
        <p:txBody>
          <a:bodyPr>
            <a:normAutofit/>
          </a:bodyPr>
          <a:lstStyle/>
          <a:p>
            <a:r>
              <a:rPr lang="ru-RU" dirty="0"/>
              <a:t>Прећутно обнављање закупа </a:t>
            </a:r>
            <a:endParaRPr lang="ru-RU" dirty="0" smtClean="0"/>
          </a:p>
          <a:p>
            <a:r>
              <a:rPr lang="ru-RU" dirty="0" smtClean="0"/>
              <a:t>Члан </a:t>
            </a:r>
            <a:r>
              <a:rPr lang="ru-RU" dirty="0"/>
              <a:t>596. </a:t>
            </a:r>
            <a:endParaRPr lang="ru-RU" dirty="0" smtClean="0"/>
          </a:p>
          <a:p>
            <a:r>
              <a:rPr lang="ru-RU" dirty="0" smtClean="0"/>
              <a:t>(</a:t>
            </a:r>
            <a:r>
              <a:rPr lang="ru-RU" dirty="0"/>
              <a:t>1) Кад по протеку времена за које је уговор о закупу био </a:t>
            </a:r>
            <a:r>
              <a:rPr lang="ru-RU" dirty="0" smtClean="0"/>
              <a:t>закључен</a:t>
            </a:r>
            <a:r>
              <a:rPr lang="ru-RU" dirty="0"/>
              <a:t>, закупац </a:t>
            </a:r>
            <a:r>
              <a:rPr lang="ru-RU" b="1" dirty="0"/>
              <a:t>продужи да употребљава ствар</a:t>
            </a:r>
            <a:r>
              <a:rPr lang="ru-RU" dirty="0"/>
              <a:t>, а закуподавац се томе </a:t>
            </a:r>
            <a:r>
              <a:rPr lang="ru-RU" b="1" dirty="0"/>
              <a:t>не противи</a:t>
            </a:r>
            <a:r>
              <a:rPr lang="ru-RU" dirty="0"/>
              <a:t>, сматра се да је закључен нов уговор о закупу неодређеног трајања, под истим условима као и претходни. </a:t>
            </a:r>
            <a:endParaRPr lang="ru-RU" dirty="0" smtClean="0"/>
          </a:p>
        </p:txBody>
      </p:sp>
    </p:spTree>
    <p:extLst>
      <p:ext uri="{BB962C8B-B14F-4D97-AF65-F5344CB8AC3E}">
        <p14:creationId xmlns:p14="http://schemas.microsoft.com/office/powerpoint/2010/main" val="1005720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5. Перфекција правног посла</a:t>
            </a:r>
            <a:endParaRPr lang="en-US" dirty="0"/>
          </a:p>
        </p:txBody>
      </p:sp>
      <p:sp>
        <p:nvSpPr>
          <p:cNvPr id="3" name="Content Placeholder 2"/>
          <p:cNvSpPr>
            <a:spLocks noGrp="1"/>
          </p:cNvSpPr>
          <p:nvPr>
            <p:ph sz="quarter" idx="1"/>
          </p:nvPr>
        </p:nvSpPr>
        <p:spPr/>
        <p:txBody>
          <a:bodyPr>
            <a:normAutofit/>
          </a:bodyPr>
          <a:lstStyle/>
          <a:p>
            <a:r>
              <a:rPr lang="sr-Cyrl-RS" dirty="0" smtClean="0"/>
              <a:t>Перфекција правног посла подразумева тренутак од када правни посао постоји, односно тренутак од којег изјава воље производи правно дејство. </a:t>
            </a:r>
          </a:p>
          <a:p>
            <a:r>
              <a:rPr lang="sr-Cyrl-RS" dirty="0"/>
              <a:t>Због чега је битан час перфекције?</a:t>
            </a:r>
          </a:p>
          <a:p>
            <a:pPr marL="0" indent="0" algn="just">
              <a:buNone/>
            </a:pPr>
            <a:r>
              <a:rPr lang="sr-Cyrl-RS" dirty="0"/>
              <a:t> 1. од тог тренутка изјава воље производи правно дејство;</a:t>
            </a:r>
          </a:p>
          <a:p>
            <a:pPr marL="0" indent="0">
              <a:buNone/>
            </a:pPr>
            <a:r>
              <a:rPr lang="sr-Cyrl-RS" dirty="0"/>
              <a:t>2. у том тренутку се испитује испуњеност услова за пуноважност правног посла;</a:t>
            </a:r>
          </a:p>
          <a:p>
            <a:pPr marL="0" indent="0">
              <a:buNone/>
            </a:pPr>
            <a:r>
              <a:rPr lang="sr-Cyrl-RS" dirty="0"/>
              <a:t>3. </a:t>
            </a:r>
            <a:r>
              <a:rPr lang="sr-Cyrl-RS" dirty="0" smtClean="0"/>
              <a:t>поништај </a:t>
            </a:r>
            <a:r>
              <a:rPr lang="sr-Cyrl-RS" dirty="0"/>
              <a:t>и оснажење имају дејство од тренутка настанка правног посла (</a:t>
            </a:r>
            <a:r>
              <a:rPr lang="sr-Latn-RS" dirty="0"/>
              <a:t>ex nunc)</a:t>
            </a:r>
            <a:r>
              <a:rPr lang="sr-Cyrl-RS" dirty="0"/>
              <a:t>...</a:t>
            </a:r>
          </a:p>
          <a:p>
            <a:endParaRPr lang="sr-Cyrl-RS" dirty="0" smtClean="0"/>
          </a:p>
        </p:txBody>
      </p:sp>
    </p:spTree>
    <p:extLst>
      <p:ext uri="{BB962C8B-B14F-4D97-AF65-F5344CB8AC3E}">
        <p14:creationId xmlns:p14="http://schemas.microsoft.com/office/powerpoint/2010/main" val="32222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5. Перфекција правног посла</a:t>
            </a:r>
            <a:endParaRPr lang="en-US" dirty="0"/>
          </a:p>
        </p:txBody>
      </p:sp>
      <p:sp>
        <p:nvSpPr>
          <p:cNvPr id="3" name="Content Placeholder 2"/>
          <p:cNvSpPr>
            <a:spLocks noGrp="1"/>
          </p:cNvSpPr>
          <p:nvPr>
            <p:ph sz="quarter" idx="1"/>
          </p:nvPr>
        </p:nvSpPr>
        <p:spPr/>
        <p:txBody>
          <a:bodyPr>
            <a:normAutofit fontScale="32500" lnSpcReduction="20000"/>
          </a:bodyPr>
          <a:lstStyle/>
          <a:p>
            <a:endParaRPr lang="sr-Cyrl-RS" dirty="0" smtClean="0"/>
          </a:p>
          <a:p>
            <a:r>
              <a:rPr lang="sr-Cyrl-RS" sz="4600" dirty="0" smtClean="0"/>
              <a:t>Који тренутак се узима за </a:t>
            </a:r>
            <a:r>
              <a:rPr lang="sr-Cyrl-RS" sz="4600" b="1" dirty="0" smtClean="0"/>
              <a:t>час перфекције</a:t>
            </a:r>
            <a:r>
              <a:rPr lang="sr-Cyrl-RS" sz="4600" dirty="0" smtClean="0"/>
              <a:t>? Критеријум: да ли се подударају фактичко и правно постојање изјаве.</a:t>
            </a:r>
          </a:p>
          <a:p>
            <a:pPr marL="0" indent="0">
              <a:buNone/>
            </a:pPr>
            <a:endParaRPr lang="sr-Cyrl-RS" sz="4600" dirty="0" smtClean="0"/>
          </a:p>
          <a:p>
            <a:pPr marL="514350" indent="-514350">
              <a:buAutoNum type="arabicPeriod"/>
            </a:pPr>
            <a:r>
              <a:rPr lang="sr-Cyrl-RS" sz="4600" dirty="0" smtClean="0"/>
              <a:t>Некада је то </a:t>
            </a:r>
            <a:r>
              <a:rPr lang="sr-Cyrl-RS" sz="4600" b="1" dirty="0" smtClean="0"/>
              <a:t>тренутак изјављивања воље </a:t>
            </a:r>
            <a:r>
              <a:rPr lang="sr-Cyrl-RS" sz="4600" dirty="0" smtClean="0"/>
              <a:t>(дереликција у часу одбацивања ствари, тестамент у тренутку потписивања...). Неадресовани правни послови.</a:t>
            </a:r>
          </a:p>
          <a:p>
            <a:pPr marL="514350" indent="-514350">
              <a:buAutoNum type="arabicPeriod"/>
            </a:pPr>
            <a:r>
              <a:rPr lang="sr-Cyrl-RS" sz="4600" dirty="0" smtClean="0"/>
              <a:t>Када се воља изјављује </a:t>
            </a:r>
            <a:r>
              <a:rPr lang="sr-Cyrl-RS" sz="4600" b="1" dirty="0" smtClean="0"/>
              <a:t>присутном</a:t>
            </a:r>
            <a:r>
              <a:rPr lang="sr-Cyrl-RS" sz="4600" dirty="0" smtClean="0"/>
              <a:t> – ономе ко одмах сазнаје садржину изјаве – фозички присутан, телефонски разговор, скајп. Изјава присутном перфектна је одмах у часу саопштавања.</a:t>
            </a:r>
          </a:p>
          <a:p>
            <a:pPr marL="514350" indent="-514350">
              <a:buAutoNum type="arabicPeriod"/>
            </a:pPr>
            <a:r>
              <a:rPr lang="sr-Cyrl-RS" sz="4600" dirty="0" smtClean="0"/>
              <a:t>Када се воља изјављује </a:t>
            </a:r>
            <a:r>
              <a:rPr lang="sr-Cyrl-RS" sz="4600" b="1" dirty="0" smtClean="0"/>
              <a:t>одсутном</a:t>
            </a:r>
            <a:r>
              <a:rPr lang="sr-Cyrl-RS" sz="4600" dirty="0" smtClean="0"/>
              <a:t> – онај са ким изјавилац комуницира, али комуникација је таква да он не може, или може, али не мора одмах сазнати за садржину изјаве – слање изјаве поштом, факсом, смс-ом, имејлом, остављање поруке на телефонској секретарици. Да ли је час перфекције тренутак када је изјава састављена, предата пошти, или када је стигла и сазната од стране онога коме је упућена?</a:t>
            </a:r>
            <a:endParaRPr lang="sr-Cyrl-RS" sz="4600" dirty="0"/>
          </a:p>
          <a:p>
            <a:endParaRPr lang="sr-Cyrl-RS" sz="4600" dirty="0" smtClean="0"/>
          </a:p>
          <a:p>
            <a:r>
              <a:rPr lang="sr-Cyrl-RS" sz="4600" dirty="0" smtClean="0"/>
              <a:t>Уговор </a:t>
            </a:r>
            <a:r>
              <a:rPr lang="sr-Cyrl-RS" sz="4600" dirty="0"/>
              <a:t>као двострани правни посао закључен је онда када су се уговорне стране сагласиле о битним састојцима уговора – понуда се сматра прихваћеном када понудилац прими изјаву понуђеног да прихвата понуду. Тада настаје уговор јер је уговор у ствари прихваћена понуда</a:t>
            </a:r>
            <a:r>
              <a:rPr lang="sr-Cyrl-RS" sz="4600" dirty="0" smtClean="0"/>
              <a:t>. </a:t>
            </a:r>
          </a:p>
          <a:p>
            <a:pPr marL="0" indent="0">
              <a:buNone/>
            </a:pPr>
            <a:endParaRPr lang="sr-Cyrl-RS" sz="4600" dirty="0"/>
          </a:p>
        </p:txBody>
      </p:sp>
    </p:spTree>
    <p:extLst>
      <p:ext uri="{BB962C8B-B14F-4D97-AF65-F5344CB8AC3E}">
        <p14:creationId xmlns:p14="http://schemas.microsoft.com/office/powerpoint/2010/main" val="3461856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6</a:t>
            </a:r>
            <a:r>
              <a:rPr lang="sr-Cyrl-RS" dirty="0" smtClean="0"/>
              <a:t>. Врсте правних послова</a:t>
            </a:r>
            <a:endParaRPr lang="en-US" dirty="0"/>
          </a:p>
        </p:txBody>
      </p:sp>
      <p:sp>
        <p:nvSpPr>
          <p:cNvPr id="3" name="Content Placeholder 2"/>
          <p:cNvSpPr>
            <a:spLocks noGrp="1"/>
          </p:cNvSpPr>
          <p:nvPr>
            <p:ph sz="quarter" idx="1"/>
          </p:nvPr>
        </p:nvSpPr>
        <p:spPr/>
        <p:txBody>
          <a:bodyPr>
            <a:normAutofit fontScale="77500" lnSpcReduction="20000"/>
          </a:bodyPr>
          <a:lstStyle/>
          <a:p>
            <a:r>
              <a:rPr lang="sr-Cyrl-RS" dirty="0" smtClean="0"/>
              <a:t>Прости и сложени - </a:t>
            </a:r>
            <a:r>
              <a:rPr lang="sr-Cyrl-RS" sz="2000" dirty="0" smtClean="0"/>
              <a:t>по броју изјава воље из којих се правни посао састоји.</a:t>
            </a:r>
            <a:endParaRPr lang="sr-Cyrl-RS" dirty="0" smtClean="0"/>
          </a:p>
          <a:p>
            <a:r>
              <a:rPr lang="sr-Cyrl-RS" dirty="0" smtClean="0"/>
              <a:t>Једнострани и двострани (уговори) – </a:t>
            </a:r>
            <a:r>
              <a:rPr lang="sr-Cyrl-RS" sz="2000" dirty="0" smtClean="0"/>
              <a:t>по броју страна које изјављују вољу, односно улога у правном послу. Сви прости су једнострани, али сви једнострани нису прости. Сложени могу бити и једнострани и двострани.</a:t>
            </a:r>
          </a:p>
          <a:p>
            <a:r>
              <a:rPr lang="sr-Cyrl-RS" dirty="0" smtClean="0"/>
              <a:t>Адресовани (уговори, понуда, прихват, отказ) и неадресовани (дереликција, окупација) – у зависности од тога да ли се изјава воље чини спрам неког или не.</a:t>
            </a:r>
          </a:p>
          <a:p>
            <a:r>
              <a:rPr lang="sr-Cyrl-RS" dirty="0" smtClean="0"/>
              <a:t>Теретни и доброчини – да ли се даје нека накнада за оно што се добија или не;</a:t>
            </a:r>
          </a:p>
          <a:p>
            <a:r>
              <a:rPr lang="sr-Cyrl-RS" dirty="0" smtClean="0"/>
              <a:t>Правни послови међу живима (</a:t>
            </a:r>
            <a:r>
              <a:rPr lang="en-US" dirty="0" smtClean="0"/>
              <a:t>inter </a:t>
            </a:r>
            <a:r>
              <a:rPr lang="en-US" dirty="0" err="1" smtClean="0"/>
              <a:t>vivos</a:t>
            </a:r>
            <a:r>
              <a:rPr lang="sr-Cyrl-RS" dirty="0" smtClean="0"/>
              <a:t>) и за случај смрти </a:t>
            </a:r>
            <a:r>
              <a:rPr lang="sr-Latn-RS" dirty="0" smtClean="0"/>
              <a:t>(</a:t>
            </a:r>
            <a:r>
              <a:rPr lang="en-US" dirty="0" smtClean="0"/>
              <a:t>mortis </a:t>
            </a:r>
            <a:r>
              <a:rPr lang="en-US" dirty="0" err="1" smtClean="0"/>
              <a:t>causa</a:t>
            </a:r>
            <a:r>
              <a:rPr lang="sr-Latn-RS" dirty="0" smtClean="0"/>
              <a:t>)</a:t>
            </a:r>
            <a:r>
              <a:rPr lang="sr-Cyrl-RS" dirty="0" smtClean="0"/>
              <a:t> – да ли производе правно дејство за живота или након смрти твораца посла; </a:t>
            </a:r>
            <a:endParaRPr lang="sr-Latn-RS" dirty="0" smtClean="0"/>
          </a:p>
          <a:p>
            <a:r>
              <a:rPr lang="sr-Cyrl-RS" dirty="0" smtClean="0"/>
              <a:t>Неформални (консенсуални) и формални</a:t>
            </a:r>
          </a:p>
          <a:p>
            <a:r>
              <a:rPr lang="sr-Cyrl-RS" dirty="0" smtClean="0"/>
              <a:t>Каузални и апстрактни – видљивост каузе као критеријум.</a:t>
            </a:r>
          </a:p>
          <a:p>
            <a:endParaRPr lang="en-US" dirty="0"/>
          </a:p>
        </p:txBody>
      </p:sp>
    </p:spTree>
    <p:extLst>
      <p:ext uri="{BB962C8B-B14F-4D97-AF65-F5344CB8AC3E}">
        <p14:creationId xmlns:p14="http://schemas.microsoft.com/office/powerpoint/2010/main" val="2786902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Формални и неформални правни послови</a:t>
            </a:r>
            <a:endParaRPr lang="en-US" dirty="0"/>
          </a:p>
        </p:txBody>
      </p:sp>
      <p:sp>
        <p:nvSpPr>
          <p:cNvPr id="3" name="Content Placeholder 2"/>
          <p:cNvSpPr>
            <a:spLocks noGrp="1"/>
          </p:cNvSpPr>
          <p:nvPr>
            <p:ph sz="quarter" idx="1"/>
          </p:nvPr>
        </p:nvSpPr>
        <p:spPr/>
        <p:txBody>
          <a:bodyPr>
            <a:normAutofit lnSpcReduction="10000"/>
          </a:bodyPr>
          <a:lstStyle/>
          <a:p>
            <a:pPr algn="just"/>
            <a:r>
              <a:rPr lang="sr-Cyrl-RS" dirty="0" smtClean="0"/>
              <a:t>Воља </a:t>
            </a:r>
            <a:r>
              <a:rPr lang="sr-Cyrl-RS" dirty="0"/>
              <a:t>се може изјавити у сваком облику који је погодан да је учини разумљивом и недвосмисленом.</a:t>
            </a:r>
          </a:p>
          <a:p>
            <a:pPr algn="just"/>
            <a:r>
              <a:rPr lang="sr-Cyrl-RS" dirty="0"/>
              <a:t>Форма је начин на који стране уговорнице изјављују своју воље; облик испољавања садржине уговора; манифестација садржине. </a:t>
            </a:r>
            <a:endParaRPr lang="sr-Cyrl-RS" dirty="0" smtClean="0"/>
          </a:p>
          <a:p>
            <a:pPr algn="just"/>
            <a:r>
              <a:rPr lang="sr-Cyrl-RS" dirty="0" smtClean="0"/>
              <a:t>Неформални – воља може бити изјављена на било који начин;</a:t>
            </a:r>
          </a:p>
          <a:p>
            <a:pPr algn="just"/>
            <a:r>
              <a:rPr lang="sr-Cyrl-RS" dirty="0" smtClean="0"/>
              <a:t>Формални – изјава мора бити дата у тачно одређеној форми да би уговор настао и производио правно дејство.</a:t>
            </a:r>
            <a:endParaRPr lang="sr-Cyrl-RS" dirty="0"/>
          </a:p>
          <a:p>
            <a:pPr marL="0" indent="0">
              <a:buNone/>
            </a:pPr>
            <a:endParaRPr lang="sr-Cyrl-RS" dirty="0" smtClean="0"/>
          </a:p>
          <a:p>
            <a:pPr marL="0" indent="0">
              <a:buNone/>
            </a:pPr>
            <a:endParaRPr lang="en-US" dirty="0"/>
          </a:p>
        </p:txBody>
      </p:sp>
    </p:spTree>
    <p:extLst>
      <p:ext uri="{BB962C8B-B14F-4D97-AF65-F5344CB8AC3E}">
        <p14:creationId xmlns:p14="http://schemas.microsoft.com/office/powerpoint/2010/main" val="1157446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Формални и неформални правни послови</a:t>
            </a:r>
            <a:endParaRPr lang="en-US" dirty="0"/>
          </a:p>
        </p:txBody>
      </p:sp>
      <p:sp>
        <p:nvSpPr>
          <p:cNvPr id="3" name="Content Placeholder 2"/>
          <p:cNvSpPr>
            <a:spLocks noGrp="1"/>
          </p:cNvSpPr>
          <p:nvPr>
            <p:ph sz="quarter" idx="1"/>
          </p:nvPr>
        </p:nvSpPr>
        <p:spPr/>
        <p:txBody>
          <a:bodyPr>
            <a:normAutofit/>
          </a:bodyPr>
          <a:lstStyle/>
          <a:p>
            <a:r>
              <a:rPr lang="sr-Cyrl-RS" dirty="0" smtClean="0"/>
              <a:t>Подела према последицама које настају за случај непоштовања форме:</a:t>
            </a:r>
          </a:p>
          <a:p>
            <a:pPr marL="514350" indent="-514350">
              <a:buAutoNum type="arabicPeriod"/>
            </a:pPr>
            <a:r>
              <a:rPr lang="sr-Cyrl-RS" dirty="0" smtClean="0"/>
              <a:t>форма</a:t>
            </a:r>
            <a:r>
              <a:rPr lang="sr-Latn-RS" dirty="0" smtClean="0"/>
              <a:t> ad solemnitatem;</a:t>
            </a:r>
          </a:p>
          <a:p>
            <a:pPr marL="514350" indent="-514350">
              <a:buAutoNum type="arabicPeriod"/>
            </a:pPr>
            <a:r>
              <a:rPr lang="sr-Cyrl-RS" dirty="0" smtClean="0"/>
              <a:t>форма</a:t>
            </a:r>
            <a:r>
              <a:rPr lang="sr-Latn-RS" dirty="0" smtClean="0"/>
              <a:t> ad probationem</a:t>
            </a:r>
            <a:r>
              <a:rPr lang="sr-Cyrl-RS" dirty="0"/>
              <a:t>.</a:t>
            </a:r>
            <a:endParaRPr lang="sr-Cyrl-RS" dirty="0" smtClean="0"/>
          </a:p>
          <a:p>
            <a:pPr>
              <a:buFontTx/>
              <a:buChar char="-"/>
            </a:pPr>
            <a:r>
              <a:rPr lang="sr-Cyrl-RS" dirty="0" smtClean="0"/>
              <a:t>форма као прост доказ</a:t>
            </a:r>
          </a:p>
          <a:p>
            <a:pPr marL="0" indent="0">
              <a:buNone/>
            </a:pPr>
            <a:endParaRPr lang="sr-Latn-RS" dirty="0" smtClean="0"/>
          </a:p>
          <a:p>
            <a:r>
              <a:rPr lang="sr-Cyrl-RS" dirty="0" smtClean="0"/>
              <a:t>По начину настанка:</a:t>
            </a:r>
          </a:p>
          <a:p>
            <a:pPr marL="514350" indent="-514350">
              <a:buAutoNum type="arabicPeriod"/>
            </a:pPr>
            <a:r>
              <a:rPr lang="sr-Cyrl-RS" dirty="0" smtClean="0"/>
              <a:t>законска;</a:t>
            </a:r>
          </a:p>
          <a:p>
            <a:pPr marL="514350" indent="-514350">
              <a:buAutoNum type="arabicPeriod"/>
            </a:pPr>
            <a:r>
              <a:rPr lang="sr-Cyrl-RS" dirty="0"/>
              <a:t>у</a:t>
            </a:r>
            <a:r>
              <a:rPr lang="sr-Cyrl-RS" dirty="0" smtClean="0"/>
              <a:t>говорена.</a:t>
            </a:r>
          </a:p>
        </p:txBody>
      </p:sp>
    </p:spTree>
    <p:extLst>
      <p:ext uri="{BB962C8B-B14F-4D97-AF65-F5344CB8AC3E}">
        <p14:creationId xmlns:p14="http://schemas.microsoft.com/office/powerpoint/2010/main" val="3181442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Форма уговора о промету (отуђењу) непокретности</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sr-Cyrl-RS" dirty="0"/>
              <a:t>Закон о промету непокетности</a:t>
            </a:r>
          </a:p>
          <a:p>
            <a:pPr algn="just"/>
            <a:r>
              <a:rPr lang="sr-Cyrl-RS" dirty="0"/>
              <a:t>Промет непокретности (у смислу Закона) јесте пренос права својине на непокретности правним послом, уз накнаду или без накнаде.</a:t>
            </a:r>
          </a:p>
          <a:p>
            <a:pPr algn="just"/>
            <a:r>
              <a:rPr lang="sr-Cyrl-RS" dirty="0"/>
              <a:t>Уговор о промету непокретности се закључује у облику јавнобележнички потврђене (солемнизоване) исправе.</a:t>
            </a:r>
          </a:p>
          <a:p>
            <a:pPr algn="just"/>
            <a:r>
              <a:rPr lang="sr-Cyrl-RS" dirty="0"/>
              <a:t>Јавни бележник упозорава странке уколико увидом у евиденцију коју води суд утврди да постоји уговор о отуђењу исте непокретности од стране истог продавца.</a:t>
            </a:r>
          </a:p>
          <a:p>
            <a:pPr algn="just"/>
            <a:r>
              <a:rPr lang="sr-Cyrl-RS" dirty="0"/>
              <a:t>Обустава рада адвоката 2014. године као реакција на законска решења...да ли се нешто постигло?</a:t>
            </a:r>
          </a:p>
          <a:p>
            <a:endParaRPr lang="en-US" dirty="0"/>
          </a:p>
          <a:p>
            <a:endParaRPr lang="en-US" dirty="0"/>
          </a:p>
        </p:txBody>
      </p:sp>
    </p:spTree>
    <p:extLst>
      <p:ext uri="{BB962C8B-B14F-4D97-AF65-F5344CB8AC3E}">
        <p14:creationId xmlns:p14="http://schemas.microsoft.com/office/powerpoint/2010/main" val="3025351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Форма уговора о промету (отуђењу) непокретности</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sr-Cyrl-RS" dirty="0"/>
              <a:t>Јавнобележнички потврђена(солемнизована) исправа – када јавни бележник на исправи о правном послу потврди да је одређено лице у његовом присуству својеручно потписало исправу и притом изјавило да садржина те исправе верно одражава његову правнорелевантну вољу, онда целокупна исправа има својство јавне исправе и суд се у случају спора, неће упуштати у оцену њене веродостојности.</a:t>
            </a:r>
          </a:p>
          <a:p>
            <a:pPr algn="just"/>
            <a:r>
              <a:rPr lang="sr-Cyrl-RS" dirty="0"/>
              <a:t>Јавнобележнички запис – исправа о правном послу коју саставља сам јавни бележник према ономе што каже субјект који тај посао предузима; нотар утврђује идентитет субјекта, поучава га о последицама предузимања правног посла и на прописан начин осигурава да субјект разуме садржину посла у који се упушта.  Цела исправа има својсво јавне исправе, пуну доказну снагу.</a:t>
            </a:r>
          </a:p>
          <a:p>
            <a:pPr algn="just"/>
            <a:r>
              <a:rPr lang="sr-Cyrl-RS" dirty="0"/>
              <a:t>Може ли уговор о отуђењу непокретности бити закључен у форми јавнобележничког записа?</a:t>
            </a:r>
          </a:p>
          <a:p>
            <a:pPr marL="0" indent="0">
              <a:buNone/>
            </a:pPr>
            <a:endParaRPr lang="en-US" dirty="0"/>
          </a:p>
        </p:txBody>
      </p:sp>
    </p:spTree>
    <p:extLst>
      <p:ext uri="{BB962C8B-B14F-4D97-AF65-F5344CB8AC3E}">
        <p14:creationId xmlns:p14="http://schemas.microsoft.com/office/powerpoint/2010/main" val="2168181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26.10.2020. понедељак</a:t>
            </a:r>
            <a:br>
              <a:rPr lang="sr-Cyrl-RS" dirty="0" smtClean="0"/>
            </a:br>
            <a:r>
              <a:rPr lang="sr-Latn-RS" dirty="0" smtClean="0"/>
              <a:t>1</a:t>
            </a:r>
            <a:r>
              <a:rPr lang="sr-Cyrl-RS" dirty="0" smtClean="0"/>
              <a:t>. Закључење уговора - преговори</a:t>
            </a:r>
            <a:endParaRPr lang="en-US" dirty="0"/>
          </a:p>
        </p:txBody>
      </p:sp>
      <p:sp>
        <p:nvSpPr>
          <p:cNvPr id="3" name="Content Placeholder 2"/>
          <p:cNvSpPr>
            <a:spLocks noGrp="1"/>
          </p:cNvSpPr>
          <p:nvPr>
            <p:ph sz="quarter" idx="1"/>
          </p:nvPr>
        </p:nvSpPr>
        <p:spPr/>
        <p:txBody>
          <a:bodyPr>
            <a:normAutofit fontScale="92500" lnSpcReduction="10000"/>
          </a:bodyPr>
          <a:lstStyle/>
          <a:p>
            <a:r>
              <a:rPr lang="sr-Cyrl-RS" dirty="0" smtClean="0"/>
              <a:t>Преговори (чл. 30 ЗОО)</a:t>
            </a:r>
          </a:p>
          <a:p>
            <a:r>
              <a:rPr lang="sr-Cyrl-RS" sz="2000" dirty="0" smtClean="0"/>
              <a:t>Обичан разговор не обавезује, уговор је закон за стране уговорнице.</a:t>
            </a:r>
          </a:p>
          <a:p>
            <a:r>
              <a:rPr lang="sr-Cyrl-RS" sz="2000" dirty="0" smtClean="0"/>
              <a:t>Уговор се може закључити одједном у сусрету понуде и прихвата или после краћих и дужих преговора</a:t>
            </a:r>
            <a:r>
              <a:rPr lang="sr-Cyrl-RS" sz="2000" dirty="0"/>
              <a:t>. </a:t>
            </a:r>
            <a:endParaRPr lang="fr-FR" sz="2000" dirty="0" smtClean="0"/>
          </a:p>
          <a:p>
            <a:r>
              <a:rPr lang="sr-Cyrl-RS" sz="2000" dirty="0" smtClean="0"/>
              <a:t>Одлика </a:t>
            </a:r>
            <a:r>
              <a:rPr lang="sr-Cyrl-RS" sz="2000" dirty="0"/>
              <a:t>преговора је њихова привременост</a:t>
            </a:r>
            <a:r>
              <a:rPr lang="sr-Cyrl-RS" sz="2000" dirty="0" smtClean="0"/>
              <a:t>.</a:t>
            </a:r>
          </a:p>
          <a:p>
            <a:r>
              <a:rPr lang="sr-Cyrl-RS" sz="2000" dirty="0" smtClean="0"/>
              <a:t>Преговарање је процес, а закључење уговора тренутак.</a:t>
            </a:r>
          </a:p>
          <a:p>
            <a:r>
              <a:rPr lang="sr-Cyrl-RS" sz="2000" dirty="0" smtClean="0"/>
              <a:t>Преговори </a:t>
            </a:r>
            <a:r>
              <a:rPr lang="sr-Cyrl-RS" sz="2000" b="1" dirty="0" smtClean="0"/>
              <a:t>не обавезују </a:t>
            </a:r>
            <a:r>
              <a:rPr lang="sr-Cyrl-RS" sz="2000" dirty="0" smtClean="0"/>
              <a:t>и свака их страна може прекинути кад год хоће, а закључењем уговора настају обавезе.</a:t>
            </a:r>
          </a:p>
          <a:p>
            <a:r>
              <a:rPr lang="sr-Cyrl-RS" sz="2000" dirty="0" smtClean="0"/>
              <a:t>Страна која је водила преговоре </a:t>
            </a:r>
            <a:r>
              <a:rPr lang="sr-Cyrl-RS" sz="2000" b="1" dirty="0" smtClean="0"/>
              <a:t>без намере </a:t>
            </a:r>
            <a:r>
              <a:rPr lang="sr-Cyrl-RS" sz="2000" dirty="0" smtClean="0"/>
              <a:t>да закључи уговор или која је водила преговоре са намером да закључи уговор, али је </a:t>
            </a:r>
            <a:r>
              <a:rPr lang="sr-Cyrl-RS" sz="2000" b="1" dirty="0" smtClean="0"/>
              <a:t>одустала без основаног разлога </a:t>
            </a:r>
            <a:r>
              <a:rPr lang="sr-Cyrl-RS" sz="2000" dirty="0" smtClean="0"/>
              <a:t>одговара за </a:t>
            </a:r>
            <a:r>
              <a:rPr lang="sr-Cyrl-RS" sz="2000" b="1" dirty="0" smtClean="0"/>
              <a:t>штету</a:t>
            </a:r>
            <a:r>
              <a:rPr lang="sr-Cyrl-RS" sz="2000" dirty="0" smtClean="0"/>
              <a:t> страни верној преговорима.</a:t>
            </a:r>
          </a:p>
          <a:p>
            <a:r>
              <a:rPr lang="sr-Cyrl-RS" sz="2000" dirty="0" smtClean="0"/>
              <a:t>Принцип </a:t>
            </a:r>
            <a:r>
              <a:rPr lang="sr-Cyrl-RS" sz="2000" b="1" dirty="0" smtClean="0"/>
              <a:t>доказане</a:t>
            </a:r>
            <a:r>
              <a:rPr lang="sr-Cyrl-RS" sz="2000" dirty="0" smtClean="0"/>
              <a:t>, а не претпостављене кривице</a:t>
            </a:r>
            <a:r>
              <a:rPr lang="sr-Cyrl-RS" sz="2000" dirty="0"/>
              <a:t>.</a:t>
            </a:r>
            <a:endParaRPr lang="sr-Cyrl-RS" sz="2000" dirty="0" smtClean="0"/>
          </a:p>
          <a:p>
            <a:r>
              <a:rPr lang="sr-Cyrl-RS" sz="2000" dirty="0" smtClean="0"/>
              <a:t>Кривица – одсуство намере или одустајање од намере без основаног разлога.</a:t>
            </a:r>
            <a:endParaRPr lang="en-US" sz="2000" dirty="0"/>
          </a:p>
        </p:txBody>
      </p:sp>
    </p:spTree>
    <p:extLst>
      <p:ext uri="{BB962C8B-B14F-4D97-AF65-F5344CB8AC3E}">
        <p14:creationId xmlns:p14="http://schemas.microsoft.com/office/powerpoint/2010/main" val="1923192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a:t>2</a:t>
            </a:r>
            <a:r>
              <a:rPr lang="sr-Cyrl-RS" dirty="0" smtClean="0"/>
              <a:t>. Закључење уговора - понуда</a:t>
            </a:r>
          </a:p>
        </p:txBody>
      </p:sp>
      <p:sp>
        <p:nvSpPr>
          <p:cNvPr id="3" name="Content Placeholder 2"/>
          <p:cNvSpPr>
            <a:spLocks noGrp="1"/>
          </p:cNvSpPr>
          <p:nvPr>
            <p:ph sz="quarter" idx="1"/>
          </p:nvPr>
        </p:nvSpPr>
        <p:spPr>
          <a:xfrm>
            <a:off x="533400" y="1600201"/>
            <a:ext cx="8153400" cy="2590800"/>
          </a:xfrm>
        </p:spPr>
        <p:txBody>
          <a:bodyPr>
            <a:noAutofit/>
          </a:bodyPr>
          <a:lstStyle/>
          <a:p>
            <a:r>
              <a:rPr lang="sr-Cyrl-RS" sz="2800" dirty="0" smtClean="0"/>
              <a:t>Понуда(чл. 32, 33, 34, 35, 36, 37, 37 ЗОО)</a:t>
            </a:r>
          </a:p>
          <a:p>
            <a:r>
              <a:rPr lang="sr-Cyrl-RS" sz="1800" dirty="0" smtClean="0"/>
              <a:t>Понуда је предлог (изјава воље) за закључење уговора учињен одређеном лицу; изражавање намере да се закључи уговор.</a:t>
            </a:r>
          </a:p>
          <a:p>
            <a:r>
              <a:rPr lang="sr-Cyrl-RS" sz="1800" dirty="0" smtClean="0"/>
              <a:t>На понуђеном је да прихвати или одбије понуду, а не и да мења предложене услове. </a:t>
            </a:r>
          </a:p>
          <a:p>
            <a:r>
              <a:rPr lang="sr-Cyrl-RS" sz="1800" dirty="0" smtClean="0"/>
              <a:t>Обележја понуде: 1. изјава мора бити дата са намером да се закључи уговор; 2. треба да садржи битне услове предложеног уговора; 3. ако се за уговор захтева нарочита форма и понуда мора бити учињена у том облику; 4. мора потицати од будућег уговорника (или лица овлашћеног за заступање); 5. мора бити упућена одређеном лицу (изузетка – општа понуда).</a:t>
            </a:r>
          </a:p>
          <a:p>
            <a:r>
              <a:rPr lang="sr-Cyrl-RS" sz="1800" dirty="0" smtClean="0"/>
              <a:t>Понудилац изражава намеру да се обавеже уговором, али када изјави понуду он и даље није обавезан да изврши оно што чини садржину уговора – биће тек када уговор и ако уговор буде закључен;</a:t>
            </a:r>
          </a:p>
          <a:p>
            <a:r>
              <a:rPr lang="sr-Cyrl-RS" sz="1800" dirty="0" smtClean="0"/>
              <a:t>Од обавеза које ће настати тек из закљученог уговора треба разликовати везаност за понуду. Јер, намера обавезивања је обележје сваке понуде, док везаност понуде није.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1. Појам правног посла</a:t>
            </a:r>
            <a:endParaRPr lang="en-US" dirty="0"/>
          </a:p>
        </p:txBody>
      </p:sp>
      <p:sp>
        <p:nvSpPr>
          <p:cNvPr id="3" name="Content Placeholder 2"/>
          <p:cNvSpPr>
            <a:spLocks noGrp="1"/>
          </p:cNvSpPr>
          <p:nvPr>
            <p:ph sz="quarter" idx="1"/>
          </p:nvPr>
        </p:nvSpPr>
        <p:spPr/>
        <p:txBody>
          <a:bodyPr>
            <a:normAutofit fontScale="85000" lnSpcReduction="10000"/>
          </a:bodyPr>
          <a:lstStyle/>
          <a:p>
            <a:r>
              <a:rPr lang="sr-Cyrl-RS" dirty="0" smtClean="0"/>
              <a:t>Правни </a:t>
            </a:r>
            <a:r>
              <a:rPr lang="sr-Cyrl-RS" dirty="0"/>
              <a:t>посао је изјава воље дата са циљем да се произведе правно дејство (правне последице) – настанак, престанак, пренос или измена субјективних права или обавеза</a:t>
            </a:r>
            <a:r>
              <a:rPr lang="sr-Cyrl-RS" dirty="0" smtClean="0"/>
              <a:t>.</a:t>
            </a:r>
          </a:p>
          <a:p>
            <a:r>
              <a:rPr lang="sr-Cyrl-RS" dirty="0" smtClean="0"/>
              <a:t>По некима у појам правног посла спада и привид – понашање које другом оправдано изгледа као изјава одређене </a:t>
            </a:r>
            <a:r>
              <a:rPr lang="sr-Cyrl-RS" dirty="0"/>
              <a:t>воље </a:t>
            </a:r>
            <a:r>
              <a:rPr lang="sr-Cyrl-RS" dirty="0" smtClean="0"/>
              <a:t>ради правног дејства, иако то у суштини није.</a:t>
            </a:r>
          </a:p>
          <a:p>
            <a:r>
              <a:rPr lang="sr-Cyrl-RS" dirty="0" smtClean="0"/>
              <a:t>Минимум појма – једна изјава воље ради једног правног дејства. Али правни посао се може састојати и из више изјављених воља које се односе на више правних дејстава и потичу од више лица.</a:t>
            </a:r>
          </a:p>
          <a:p>
            <a:r>
              <a:rPr lang="sr-Cyrl-RS" dirty="0" smtClean="0"/>
              <a:t>Објаснити шта све није правни посао иако можда „личи“?</a:t>
            </a:r>
          </a:p>
          <a:p>
            <a:pPr marL="0" indent="0">
              <a:buNone/>
            </a:pPr>
            <a:endParaRPr lang="sr-Cyrl-RS" dirty="0" smtClean="0"/>
          </a:p>
          <a:p>
            <a:pPr marL="0" indent="0">
              <a:buNone/>
            </a:pPr>
            <a:endParaRPr lang="en-US" dirty="0"/>
          </a:p>
        </p:txBody>
      </p:sp>
    </p:spTree>
    <p:extLst>
      <p:ext uri="{BB962C8B-B14F-4D97-AF65-F5344CB8AC3E}">
        <p14:creationId xmlns:p14="http://schemas.microsoft.com/office/powerpoint/2010/main" val="437755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2. Закључење уговора - понуда</a:t>
            </a:r>
            <a:endParaRPr lang="en-US" dirty="0"/>
          </a:p>
        </p:txBody>
      </p:sp>
      <p:sp>
        <p:nvSpPr>
          <p:cNvPr id="3" name="Content Placeholder 2"/>
          <p:cNvSpPr>
            <a:spLocks noGrp="1"/>
          </p:cNvSpPr>
          <p:nvPr>
            <p:ph sz="quarter" idx="1"/>
          </p:nvPr>
        </p:nvSpPr>
        <p:spPr/>
        <p:txBody>
          <a:bodyPr>
            <a:normAutofit lnSpcReduction="10000"/>
          </a:bodyPr>
          <a:lstStyle/>
          <a:p>
            <a:r>
              <a:rPr lang="sr-Cyrl-RS" sz="2000" dirty="0" smtClean="0"/>
              <a:t>Дејства понуде:</a:t>
            </a:r>
          </a:p>
          <a:p>
            <a:pPr marL="0" indent="0">
              <a:buNone/>
            </a:pPr>
            <a:r>
              <a:rPr lang="sr-Cyrl-RS" sz="2000" dirty="0" smtClean="0"/>
              <a:t>1. </a:t>
            </a:r>
            <a:r>
              <a:rPr lang="sr-Cyrl-RS" sz="2000" b="1" dirty="0" smtClean="0"/>
              <a:t>подобност </a:t>
            </a:r>
            <a:r>
              <a:rPr lang="sr-Cyrl-RS" sz="2000" b="1" dirty="0"/>
              <a:t>за прихватање</a:t>
            </a:r>
            <a:r>
              <a:rPr lang="sr-Cyrl-RS" sz="2000" dirty="0"/>
              <a:t>, то јест њеним прихватом настаје </a:t>
            </a:r>
            <a:r>
              <a:rPr lang="sr-Cyrl-RS" sz="2000" dirty="0" smtClean="0"/>
              <a:t>уговор;</a:t>
            </a:r>
          </a:p>
          <a:p>
            <a:pPr marL="0" indent="0">
              <a:buNone/>
            </a:pPr>
            <a:r>
              <a:rPr lang="sr-Cyrl-RS" sz="2000" dirty="0" smtClean="0"/>
              <a:t>2. </a:t>
            </a:r>
            <a:r>
              <a:rPr lang="sr-Cyrl-RS" sz="2000" b="1" dirty="0" smtClean="0"/>
              <a:t>везаност</a:t>
            </a:r>
            <a:r>
              <a:rPr lang="sr-Cyrl-RS" sz="2000" dirty="0" smtClean="0"/>
              <a:t> </a:t>
            </a:r>
            <a:r>
              <a:rPr lang="sr-Cyrl-RS" sz="2000" dirty="0"/>
              <a:t>понудом</a:t>
            </a:r>
            <a:r>
              <a:rPr lang="sr-Cyrl-RS" sz="2000" dirty="0" smtClean="0"/>
              <a:t>. Да ли смо везани учињеном понудом? Да ли нас понуда обавезује? Може </a:t>
            </a:r>
            <a:r>
              <a:rPr lang="sr-Cyrl-RS" sz="2000" dirty="0"/>
              <a:t>ли се понудилац предомислити? </a:t>
            </a:r>
          </a:p>
          <a:p>
            <a:endParaRPr lang="fr-FR" sz="2000" dirty="0"/>
          </a:p>
          <a:p>
            <a:r>
              <a:rPr lang="sr-Cyrl-RS" sz="2000" dirty="0" smtClean="0"/>
              <a:t>Уколико се понудилац предомисли па након учињене понуде изјави да је одустао од намере да закључи уговор која изјава производи дејство? Не </a:t>
            </a:r>
            <a:r>
              <a:rPr lang="sr-Cyrl-RS" sz="2000" dirty="0"/>
              <a:t>могу обе изјаве воље производити правно дејство јер су супротне садржине. Која ће производити дејство зависи од тога да ли се ради о повлачењу или опозиву понуде, односно од тренутка када је накнадна изјава дата.</a:t>
            </a:r>
          </a:p>
          <a:p>
            <a:r>
              <a:rPr lang="sr-Cyrl-RS" sz="2000" dirty="0"/>
              <a:t>Законодавац не разликује појмове повлачења и опозива, већ познаје само појам опозива па га употребљава и онда када мисли на повлачење. </a:t>
            </a:r>
          </a:p>
          <a:p>
            <a:pPr marL="0" indent="0">
              <a:buNone/>
            </a:pPr>
            <a:endParaRPr lang="sr-Cyrl-RS" sz="2000" dirty="0"/>
          </a:p>
        </p:txBody>
      </p:sp>
    </p:spTree>
    <p:extLst>
      <p:ext uri="{BB962C8B-B14F-4D97-AF65-F5344CB8AC3E}">
        <p14:creationId xmlns:p14="http://schemas.microsoft.com/office/powerpoint/2010/main" val="4166333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2. Закључење уговора - понуда</a:t>
            </a:r>
            <a:endParaRPr lang="en-US" dirty="0"/>
          </a:p>
        </p:txBody>
      </p:sp>
      <p:sp>
        <p:nvSpPr>
          <p:cNvPr id="3" name="Content Placeholder 2"/>
          <p:cNvSpPr>
            <a:spLocks noGrp="1"/>
          </p:cNvSpPr>
          <p:nvPr>
            <p:ph sz="quarter" idx="1"/>
          </p:nvPr>
        </p:nvSpPr>
        <p:spPr/>
        <p:txBody>
          <a:bodyPr>
            <a:normAutofit fontScale="92500" lnSpcReduction="20000"/>
          </a:bodyPr>
          <a:lstStyle/>
          <a:p>
            <a:r>
              <a:rPr lang="sr-Cyrl-RS" sz="2000" b="1" dirty="0" smtClean="0"/>
              <a:t>Повлачење понуде је увек могуће!</a:t>
            </a:r>
          </a:p>
          <a:p>
            <a:pPr marL="0" indent="0">
              <a:buNone/>
            </a:pPr>
            <a:r>
              <a:rPr lang="sr-Cyrl-RS" sz="2000" dirty="0" smtClean="0"/>
              <a:t>О повлачењу се ради онда када понудиочева изјава са супротном намером стигне пре или истовремено са достављањем понуде.</a:t>
            </a:r>
          </a:p>
          <a:p>
            <a:pPr marL="0" indent="0">
              <a:buNone/>
            </a:pPr>
            <a:endParaRPr lang="sr-Cyrl-RS" sz="2000" dirty="0"/>
          </a:p>
          <a:p>
            <a:r>
              <a:rPr lang="sr-Cyrl-RS" sz="2000" b="1" dirty="0" smtClean="0"/>
              <a:t>Опозив је могућ само код опозивих понуда!</a:t>
            </a:r>
          </a:p>
          <a:p>
            <a:pPr marL="0" indent="0">
              <a:buNone/>
            </a:pPr>
            <a:r>
              <a:rPr lang="sr-Cyrl-RS" sz="2000" dirty="0" smtClean="0"/>
              <a:t>О опозиву је реч уколико је накнадна изјава стигла понуђеном након што је примио понуду.</a:t>
            </a:r>
          </a:p>
          <a:p>
            <a:pPr marL="0" indent="0">
              <a:buNone/>
            </a:pPr>
            <a:endParaRPr lang="sr-Cyrl-RS" sz="2000" dirty="0"/>
          </a:p>
          <a:p>
            <a:r>
              <a:rPr lang="sr-Cyrl-RS" sz="2000" b="1" dirty="0" smtClean="0"/>
              <a:t>Неопозива понуда се не може опозвати, али то не значи да смо њоме неограничено везани. </a:t>
            </a:r>
          </a:p>
          <a:p>
            <a:pPr marL="0" indent="0">
              <a:buNone/>
            </a:pPr>
            <a:endParaRPr lang="sr-Cyrl-RS" sz="2000" dirty="0" smtClean="0"/>
          </a:p>
          <a:p>
            <a:r>
              <a:rPr lang="sr-Cyrl-RS" sz="2000" dirty="0" smtClean="0"/>
              <a:t>Закључак: Опозива </a:t>
            </a:r>
            <a:r>
              <a:rPr lang="sr-Cyrl-RS" sz="2000" dirty="0"/>
              <a:t>се може опозвати након достављања понуђеном. Неопозива се не може опозвати након што је стигла понуђеном, али та везаност понудом не може трајати неограничено. </a:t>
            </a:r>
            <a:r>
              <a:rPr lang="sr-Cyrl-RS" sz="2000" dirty="0" smtClean="0"/>
              <a:t>Опозив </a:t>
            </a:r>
            <a:r>
              <a:rPr lang="sr-Cyrl-RS" sz="2000" dirty="0"/>
              <a:t>исто може бити ограничена роком, али то је рок у којем понуда важи. У том року се може и прихватити, али и опозвати – ко је бржи. </a:t>
            </a:r>
          </a:p>
          <a:p>
            <a:endParaRPr lang="sr-Cyrl-RS" sz="2000" dirty="0" smtClean="0"/>
          </a:p>
        </p:txBody>
      </p:sp>
    </p:spTree>
    <p:extLst>
      <p:ext uri="{BB962C8B-B14F-4D97-AF65-F5344CB8AC3E}">
        <p14:creationId xmlns:p14="http://schemas.microsoft.com/office/powerpoint/2010/main" val="1400453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2</a:t>
            </a:r>
            <a:r>
              <a:rPr lang="sr-Cyrl-RS" dirty="0" smtClean="0"/>
              <a:t>. Закључење уговора - понуда</a:t>
            </a:r>
            <a:endParaRPr lang="en-US" dirty="0"/>
          </a:p>
        </p:txBody>
      </p:sp>
      <p:sp>
        <p:nvSpPr>
          <p:cNvPr id="3" name="Content Placeholder 2"/>
          <p:cNvSpPr>
            <a:spLocks noGrp="1"/>
          </p:cNvSpPr>
          <p:nvPr>
            <p:ph sz="quarter" idx="1"/>
          </p:nvPr>
        </p:nvSpPr>
        <p:spPr>
          <a:xfrm>
            <a:off x="228600" y="1524000"/>
            <a:ext cx="8503920" cy="4572000"/>
          </a:xfrm>
        </p:spPr>
        <p:txBody>
          <a:bodyPr>
            <a:normAutofit fontScale="25000" lnSpcReduction="20000"/>
          </a:bodyPr>
          <a:lstStyle/>
          <a:p>
            <a:endParaRPr lang="sr-Cyrl-RS" sz="2800" dirty="0" smtClean="0"/>
          </a:p>
          <a:p>
            <a:endParaRPr lang="sr-Cyrl-RS" sz="2800" dirty="0"/>
          </a:p>
          <a:p>
            <a:endParaRPr lang="sr-Cyrl-RS" sz="7200" dirty="0" smtClean="0"/>
          </a:p>
          <a:p>
            <a:pPr marL="0" indent="0">
              <a:buNone/>
            </a:pPr>
            <a:r>
              <a:rPr lang="sr-Cyrl-RS" sz="7200" dirty="0" smtClean="0"/>
              <a:t>Чл</a:t>
            </a:r>
            <a:r>
              <a:rPr lang="sr-Cyrl-RS" sz="7200" dirty="0"/>
              <a:t>. 36 ст. 1 ЗОО</a:t>
            </a:r>
            <a:r>
              <a:rPr lang="sr-Cyrl-RS" sz="7200" dirty="0" smtClean="0"/>
              <a:t>:</a:t>
            </a:r>
            <a:endParaRPr lang="sr-Cyrl-RS" sz="7200" dirty="0"/>
          </a:p>
          <a:p>
            <a:pPr marL="0" indent="0">
              <a:buNone/>
            </a:pPr>
            <a:r>
              <a:rPr lang="sr-Cyrl-RS" sz="7200" dirty="0"/>
              <a:t>Понудилац је </a:t>
            </a:r>
            <a:r>
              <a:rPr lang="sr-Cyrl-RS" sz="7200" b="1" dirty="0"/>
              <a:t>везан</a:t>
            </a:r>
            <a:r>
              <a:rPr lang="sr-Cyrl-RS" sz="7200" dirty="0"/>
              <a:t> понудом изузев ако је своју обавезу да одржи понуду искључио, или ако то искључење произлази из околности посла.</a:t>
            </a:r>
          </a:p>
          <a:p>
            <a:pPr marL="0" indent="0">
              <a:buNone/>
            </a:pPr>
            <a:r>
              <a:rPr lang="sr-Cyrl-RS" sz="7200" dirty="0"/>
              <a:t>У нашем праву понуда је </a:t>
            </a:r>
            <a:r>
              <a:rPr lang="sr-Cyrl-RS" sz="7200" b="1" dirty="0"/>
              <a:t>неопозива</a:t>
            </a:r>
            <a:r>
              <a:rPr lang="sr-Cyrl-RS" sz="7200" dirty="0"/>
              <a:t>, али то је </a:t>
            </a:r>
            <a:r>
              <a:rPr lang="sr-Cyrl-RS" sz="7200" b="1" dirty="0"/>
              <a:t>диспозитивно правило </a:t>
            </a:r>
            <a:r>
              <a:rPr lang="sr-Cyrl-RS" sz="7200" dirty="0"/>
              <a:t>и понудилац га може мењати. Ако понудилац резервише право на опозив, понуда је </a:t>
            </a:r>
            <a:r>
              <a:rPr lang="sr-Cyrl-RS" sz="7200" b="1" dirty="0"/>
              <a:t>опозива</a:t>
            </a:r>
            <a:r>
              <a:rPr lang="sr-Cyrl-RS" sz="7200" dirty="0"/>
              <a:t> – али је и даље понуда</a:t>
            </a:r>
            <a:r>
              <a:rPr lang="sr-Cyrl-RS" sz="7200" dirty="0" smtClean="0"/>
              <a:t>!</a:t>
            </a:r>
          </a:p>
          <a:p>
            <a:endParaRPr lang="sr-Cyrl-RS" sz="7200" dirty="0"/>
          </a:p>
          <a:p>
            <a:r>
              <a:rPr lang="sr-Cyrl-RS" sz="7200" dirty="0" smtClean="0"/>
              <a:t>До када понуда обавезује (код неопозивих понуда)?</a:t>
            </a:r>
          </a:p>
          <a:p>
            <a:r>
              <a:rPr lang="sr-Cyrl-RS" sz="7200" dirty="0" smtClean="0"/>
              <a:t>1. У року који је одређен за њено прихватање.</a:t>
            </a:r>
          </a:p>
          <a:p>
            <a:r>
              <a:rPr lang="sr-Cyrl-RS" sz="7200" dirty="0" smtClean="0"/>
              <a:t>2. Уколико  понудом није одређен рок, а понуда је учињена одсутном лицу, понуда везује  понудиоца за време које  је редовно потребно да понуда стигне понуђеном, да је он размотри, одлучи о њој и да одговор о прихватању стигне понудиоцу.</a:t>
            </a:r>
          </a:p>
          <a:p>
            <a:r>
              <a:rPr lang="sr-Cyrl-RS" sz="7200" dirty="0" smtClean="0"/>
              <a:t>3. Уколико је понуда учињена присутном лицу он мора одговорити на понуду без одлагања, осим уколико из околности случаја произлази да понуђеном припада рок за размишљање.</a:t>
            </a:r>
          </a:p>
          <a:p>
            <a:endParaRPr lang="sr-Cyrl-RS" sz="6200" dirty="0"/>
          </a:p>
          <a:p>
            <a:endParaRPr lang="en-US" dirty="0"/>
          </a:p>
        </p:txBody>
      </p:sp>
    </p:spTree>
    <p:extLst>
      <p:ext uri="{BB962C8B-B14F-4D97-AF65-F5344CB8AC3E}">
        <p14:creationId xmlns:p14="http://schemas.microsoft.com/office/powerpoint/2010/main" val="3189226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3</a:t>
            </a:r>
            <a:r>
              <a:rPr lang="sr-Cyrl-RS" dirty="0" smtClean="0"/>
              <a:t>. Закључење уговора – прихват понуде</a:t>
            </a:r>
            <a:endParaRPr lang="en-US" dirty="0"/>
          </a:p>
        </p:txBody>
      </p:sp>
      <p:sp>
        <p:nvSpPr>
          <p:cNvPr id="3" name="Content Placeholder 2"/>
          <p:cNvSpPr>
            <a:spLocks noGrp="1"/>
          </p:cNvSpPr>
          <p:nvPr>
            <p:ph sz="quarter" idx="1"/>
          </p:nvPr>
        </p:nvSpPr>
        <p:spPr/>
        <p:txBody>
          <a:bodyPr>
            <a:normAutofit lnSpcReduction="10000"/>
          </a:bodyPr>
          <a:lstStyle/>
          <a:p>
            <a:r>
              <a:rPr lang="sr-Cyrl-RS" dirty="0" smtClean="0"/>
              <a:t>Изјава воље којом понуђени пристаје на понуду.</a:t>
            </a:r>
          </a:p>
          <a:p>
            <a:r>
              <a:rPr lang="sr-Cyrl-RS" dirty="0" smtClean="0"/>
              <a:t>Понудом закључење уговора започиње, прихватом се довршава. </a:t>
            </a:r>
          </a:p>
          <a:p>
            <a:r>
              <a:rPr lang="sr-Cyrl-RS" dirty="0" smtClean="0"/>
              <a:t>Понуда се сматра прихваћеном када понудилац прими изјаву о прихвату.</a:t>
            </a:r>
          </a:p>
          <a:p>
            <a:r>
              <a:rPr lang="sr-Cyrl-RS" dirty="0" smtClean="0"/>
              <a:t>Понуђени се може понашати на три начина: прихватити понуду, одбити понуду, ћутати на примљену понуду. </a:t>
            </a:r>
          </a:p>
          <a:p>
            <a:r>
              <a:rPr lang="sr-Cyrl-RS" dirty="0" smtClean="0"/>
              <a:t>Повлачење прихвата: ако понудилац прими изјаву о одустајању од прихвата пре или истовремено са изјавом о прихватању.</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4</a:t>
            </a:r>
            <a:r>
              <a:rPr lang="sr-Cyrl-RS" dirty="0" smtClean="0"/>
              <a:t>. Закључење уговора - предуговор</a:t>
            </a:r>
            <a:endParaRPr lang="en-US" dirty="0"/>
          </a:p>
        </p:txBody>
      </p:sp>
      <p:sp>
        <p:nvSpPr>
          <p:cNvPr id="3" name="Content Placeholder 2"/>
          <p:cNvSpPr>
            <a:spLocks noGrp="1"/>
          </p:cNvSpPr>
          <p:nvPr>
            <p:ph sz="quarter" idx="1"/>
          </p:nvPr>
        </p:nvSpPr>
        <p:spPr/>
        <p:txBody>
          <a:bodyPr>
            <a:normAutofit fontScale="40000" lnSpcReduction="20000"/>
          </a:bodyPr>
          <a:lstStyle/>
          <a:p>
            <a:r>
              <a:rPr lang="sr-Cyrl-RS" sz="4000" dirty="0" smtClean="0"/>
              <a:t>Предуговор</a:t>
            </a:r>
          </a:p>
          <a:p>
            <a:pPr algn="just"/>
            <a:r>
              <a:rPr lang="sr-Cyrl-RS" sz="4000" dirty="0" smtClean="0"/>
              <a:t>Предуговор је уговор којим се предузима обавеза да се доцније закључи други, главни уговор. Обавезује се или једна или обе стране да ће закључити уговор одређене садржине између себе или са неким трећим.</a:t>
            </a:r>
          </a:p>
          <a:p>
            <a:pPr algn="just"/>
            <a:r>
              <a:rPr lang="sr-Cyrl-RS" sz="4000" dirty="0" smtClean="0"/>
              <a:t>Ако се једна страна оглуши о своју обавезу, друга има право на тужбу суду. Наш законодавац прописује да ће на захтев заинтересоване стране суд наложити другој страни која одбија да приступи закључењу главног уговора да то уради у року који ће јој одредити. </a:t>
            </a:r>
          </a:p>
          <a:p>
            <a:pPr algn="just"/>
            <a:r>
              <a:rPr lang="sr-Cyrl-RS" sz="4000" dirty="0" smtClean="0"/>
              <a:t>Шта уколико страна којој је суд наложио да приступи закључење то не учини? Законодавац не прописује санкцију.</a:t>
            </a:r>
          </a:p>
          <a:p>
            <a:pPr algn="just"/>
            <a:r>
              <a:rPr lang="sr-Cyrl-RS" sz="4000" dirty="0" smtClean="0"/>
              <a:t>Како суд не може непосредно принудити туженог на давање изјаве воље, у теорији постоји став да његову изјаву мења судска одлука. </a:t>
            </a:r>
          </a:p>
          <a:p>
            <a:pPr algn="just"/>
            <a:r>
              <a:rPr lang="sr-Cyrl-RS" sz="4000" dirty="0" smtClean="0"/>
              <a:t>Ипак, тачније је рећи да изјаву воље уговорника мења решење о извршењу, а да се уговор сматра закљученим од тренутка правноснажности пресуде.</a:t>
            </a:r>
          </a:p>
          <a:p>
            <a:r>
              <a:rPr lang="sr-Cyrl-RS" sz="4000" dirty="0" smtClean="0"/>
              <a:t>Закључење главног уговора може се захтевати у року од шест месеци од истека рока предвиђеног за његово закључење, а ако тај рок није предвиђен, онда од дана кад је према природи посла и околностима уговор требало да буде закључен.</a:t>
            </a:r>
          </a:p>
          <a:p>
            <a:r>
              <a:rPr lang="sr-Cyrl-RS" sz="4000" dirty="0" smtClean="0"/>
              <a:t>Предуговор не обавезује уколико су се околности од његовог закључења толико измениле да не би био ни закључен да су такве околности постојале у то време.</a:t>
            </a:r>
            <a:endParaRPr lang="en-US" sz="4000" dirty="0" smtClean="0"/>
          </a:p>
          <a:p>
            <a:pPr algn="just"/>
            <a:endParaRPr lang="sr-Cyrl-RS" dirty="0" smtClean="0"/>
          </a:p>
          <a:p>
            <a:endParaRPr lang="sr-Cyrl-R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a:t>5</a:t>
            </a:r>
            <a:r>
              <a:rPr lang="sr-Cyrl-RS" dirty="0" smtClean="0"/>
              <a:t>. Закључење уговора – услови за настанак и пуноважност</a:t>
            </a:r>
            <a:endParaRPr lang="en-US" dirty="0"/>
          </a:p>
        </p:txBody>
      </p:sp>
      <p:sp>
        <p:nvSpPr>
          <p:cNvPr id="3" name="Content Placeholder 2"/>
          <p:cNvSpPr>
            <a:spLocks noGrp="1"/>
          </p:cNvSpPr>
          <p:nvPr>
            <p:ph sz="quarter" idx="1"/>
          </p:nvPr>
        </p:nvSpPr>
        <p:spPr/>
        <p:txBody>
          <a:bodyPr/>
          <a:lstStyle/>
          <a:p>
            <a:r>
              <a:rPr lang="sr-Cyrl-RS" dirty="0" smtClean="0"/>
              <a:t>Да би један уговор настао и производио правна дејства неопходно је да буду испуњени услови у погледу:</a:t>
            </a:r>
          </a:p>
          <a:p>
            <a:pPr>
              <a:buNone/>
            </a:pPr>
            <a:r>
              <a:rPr lang="sr-Cyrl-RS" dirty="0" smtClean="0"/>
              <a:t>1. способности уговарања;</a:t>
            </a:r>
          </a:p>
          <a:p>
            <a:pPr>
              <a:buNone/>
            </a:pPr>
            <a:r>
              <a:rPr lang="sr-Cyrl-RS" dirty="0" smtClean="0"/>
              <a:t>2. сагласности воља;</a:t>
            </a:r>
          </a:p>
          <a:p>
            <a:pPr>
              <a:buNone/>
            </a:pPr>
            <a:r>
              <a:rPr lang="sr-Cyrl-RS" dirty="0" smtClean="0"/>
              <a:t>3. каузе (основа);</a:t>
            </a:r>
          </a:p>
          <a:p>
            <a:pPr>
              <a:buNone/>
            </a:pPr>
            <a:r>
              <a:rPr lang="sr-Cyrl-RS" dirty="0" smtClean="0"/>
              <a:t>4. предмета;</a:t>
            </a:r>
          </a:p>
          <a:p>
            <a:pPr>
              <a:buNone/>
            </a:pPr>
            <a:r>
              <a:rPr lang="sr-Cyrl-RS" dirty="0" smtClean="0"/>
              <a:t>5. форме (само код формалних уговора).</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6. </a:t>
            </a:r>
            <a:r>
              <a:rPr lang="sr-Cyrl-RS" dirty="0" smtClean="0"/>
              <a:t>Важније врсте уговора</a:t>
            </a:r>
            <a:endParaRPr lang="en-US" dirty="0"/>
          </a:p>
        </p:txBody>
      </p:sp>
      <p:sp>
        <p:nvSpPr>
          <p:cNvPr id="3" name="Content Placeholder 2"/>
          <p:cNvSpPr>
            <a:spLocks noGrp="1"/>
          </p:cNvSpPr>
          <p:nvPr>
            <p:ph sz="quarter" idx="1"/>
          </p:nvPr>
        </p:nvSpPr>
        <p:spPr/>
        <p:txBody>
          <a:bodyPr/>
          <a:lstStyle/>
          <a:p>
            <a:r>
              <a:rPr lang="sr-Cyrl-RS" dirty="0" smtClean="0"/>
              <a:t>Једнострано обавезни и двострано обавезни</a:t>
            </a:r>
          </a:p>
          <a:p>
            <a:r>
              <a:rPr lang="sr-Cyrl-RS" dirty="0" smtClean="0"/>
              <a:t>Комутативни и алеаторни</a:t>
            </a:r>
          </a:p>
          <a:p>
            <a:r>
              <a:rPr lang="sr-Cyrl-RS" dirty="0" smtClean="0"/>
              <a:t>Са тренутним и трајним престацијама</a:t>
            </a:r>
          </a:p>
          <a:p>
            <a:r>
              <a:rPr lang="sr-Cyrl-RS" dirty="0" smtClean="0"/>
              <a:t>Лични и нелични</a:t>
            </a:r>
          </a:p>
          <a:p>
            <a:pPr marL="0" indent="0">
              <a:buNone/>
            </a:pPr>
            <a:endParaRPr lang="sr-Cyrl-RS" dirty="0"/>
          </a:p>
          <a:p>
            <a:pPr marL="0" indent="0">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rmAutofit fontScale="90000"/>
          </a:bodyPr>
          <a:lstStyle/>
          <a:p>
            <a:r>
              <a:rPr lang="sr-Cyrl-RS" sz="2400" dirty="0" smtClean="0"/>
              <a:t>Неважећи/Непуноважни/Неваљани правни послови</a:t>
            </a:r>
            <a:br>
              <a:rPr lang="sr-Cyrl-RS" sz="2400" dirty="0" smtClean="0"/>
            </a:br>
            <a:r>
              <a:rPr lang="sr-Cyrl-RS" sz="2400" dirty="0" smtClean="0"/>
              <a:t>непостојећи, ништави и рушљиви	27.10.2020. </a:t>
            </a:r>
            <a:endParaRPr lang="en-US" sz="2400" dirty="0"/>
          </a:p>
        </p:txBody>
      </p:sp>
      <p:sp>
        <p:nvSpPr>
          <p:cNvPr id="3" name="Content Placeholder 2"/>
          <p:cNvSpPr>
            <a:spLocks noGrp="1"/>
          </p:cNvSpPr>
          <p:nvPr>
            <p:ph sz="quarter" idx="1"/>
          </p:nvPr>
        </p:nvSpPr>
        <p:spPr/>
        <p:txBody>
          <a:bodyPr>
            <a:normAutofit fontScale="70000" lnSpcReduction="20000"/>
          </a:bodyPr>
          <a:lstStyle/>
          <a:p>
            <a:pPr algn="just"/>
            <a:r>
              <a:rPr lang="sr-Cyrl-RS" dirty="0" smtClean="0"/>
              <a:t>ЗОО употребљава појам “Неважност уговора”; одредбе садржане у одсеку о неважности уговора сходно се примењује и на друге правне послове.</a:t>
            </a:r>
          </a:p>
          <a:p>
            <a:pPr algn="just"/>
            <a:r>
              <a:rPr lang="sr-Cyrl-RS" dirty="0" smtClean="0"/>
              <a:t>Да би се расправљало о пуноважности правног посла, неопходно је пре свега утврдити да је конкретни правни посао настао. </a:t>
            </a:r>
          </a:p>
          <a:p>
            <a:pPr algn="just"/>
            <a:r>
              <a:rPr lang="sr-Cyrl-RS" dirty="0" smtClean="0"/>
              <a:t>Разлог за непуноважност постоји већ у тренутку предузимања правног посла/закључења уговора.</a:t>
            </a:r>
          </a:p>
          <a:p>
            <a:pPr algn="just"/>
            <a:r>
              <a:rPr lang="sr-Cyrl-RS" dirty="0" smtClean="0"/>
              <a:t>Иако ЗОО говори о неважности (као и уџбеник), термин није најадекватнији. У неважеће не би спадали рушљиви, јер они “важе” (производе дејство) све док не буду поништени. Спадали би ништави, непостојећи и поништени (рушљиви који више не важе).</a:t>
            </a:r>
          </a:p>
          <a:p>
            <a:pPr algn="just"/>
            <a:r>
              <a:rPr lang="sr-Cyrl-RS" dirty="0" smtClean="0"/>
              <a:t>Термин непуноважни обухватао би и ништаве и рушљиве; непостојећи нису ни настали па се не би могло говорити о њиховој пуноважности.</a:t>
            </a:r>
          </a:p>
          <a:p>
            <a:pPr algn="just"/>
            <a:r>
              <a:rPr lang="sr-Cyrl-RS" dirty="0" smtClean="0"/>
              <a:t>Можда би термин правно неваљани уговор најадекватније одржавао оне правне послове који су или непостојећи или ништави или рушљиви.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Престанак правног посла</a:t>
            </a:r>
            <a:endParaRPr lang="en-US" dirty="0"/>
          </a:p>
        </p:txBody>
      </p:sp>
      <p:sp>
        <p:nvSpPr>
          <p:cNvPr id="3" name="Content Placeholder 2"/>
          <p:cNvSpPr>
            <a:spLocks noGrp="1"/>
          </p:cNvSpPr>
          <p:nvPr>
            <p:ph sz="quarter" idx="1"/>
          </p:nvPr>
        </p:nvSpPr>
        <p:spPr/>
        <p:txBody>
          <a:bodyPr>
            <a:normAutofit fontScale="92500"/>
          </a:bodyPr>
          <a:lstStyle/>
          <a:p>
            <a:pPr algn="just"/>
            <a:r>
              <a:rPr lang="sr-Cyrl-RS" dirty="0" smtClean="0"/>
              <a:t>Поништај (рушљивог) правног посла – судска одлука има конститутивно дејство</a:t>
            </a:r>
          </a:p>
          <a:p>
            <a:pPr>
              <a:buNone/>
            </a:pPr>
            <a:r>
              <a:rPr lang="sr-Cyrl-RS" dirty="0" smtClean="0"/>
              <a:t>                                    и</a:t>
            </a:r>
          </a:p>
          <a:p>
            <a:pPr algn="just"/>
            <a:r>
              <a:rPr lang="sr-Cyrl-RS" dirty="0" smtClean="0"/>
              <a:t>Раскид уговора као двостраног правног посла – судска одлука може имати конститутивно или декларативно дејство у зависности од врсте раскида.</a:t>
            </a:r>
          </a:p>
          <a:p>
            <a:pPr algn="just"/>
            <a:r>
              <a:rPr lang="sr-Cyrl-RS" dirty="0" smtClean="0"/>
              <a:t>У случају непостојећих и ништавих правних послова судска одлука имала би само декларативно дејство. Овде се не би могло говорити о престанку у правом смислу те речи (нарочито код непостојећих који нису ни настали).</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Појам раскида уговора</a:t>
            </a:r>
            <a:endParaRPr lang="en-US" dirty="0"/>
          </a:p>
        </p:txBody>
      </p:sp>
      <p:sp>
        <p:nvSpPr>
          <p:cNvPr id="3" name="Content Placeholder 2"/>
          <p:cNvSpPr>
            <a:spLocks noGrp="1"/>
          </p:cNvSpPr>
          <p:nvPr>
            <p:ph sz="quarter" idx="1"/>
          </p:nvPr>
        </p:nvSpPr>
        <p:spPr/>
        <p:txBody>
          <a:bodyPr/>
          <a:lstStyle/>
          <a:p>
            <a:pPr algn="just"/>
            <a:r>
              <a:rPr lang="sr-Cyrl-RS" dirty="0" smtClean="0"/>
              <a:t>За разлику од разлога који доводе до непостојања, ништавости и рушљивости, разлог за раскид уговора се јавља након тренутка закључења уговора, тако да се раскидају само пуноважно закључени уговори.</a:t>
            </a:r>
            <a:endParaRPr lang="en-US" dirty="0" smtClean="0"/>
          </a:p>
          <a:p>
            <a:r>
              <a:rPr lang="sr-Cyrl-RS" dirty="0" smtClean="0"/>
              <a:t>Раскид може бити:</a:t>
            </a:r>
          </a:p>
          <a:p>
            <a:r>
              <a:rPr lang="sr-Cyrl-RS" dirty="0" smtClean="0"/>
              <a:t>Споразуман;</a:t>
            </a:r>
          </a:p>
          <a:p>
            <a:r>
              <a:rPr lang="sr-Cyrl-RS" dirty="0" smtClean="0"/>
              <a:t>Једностран: раскид због неизвршења и раскид због промењених околности.</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Појам правног посла</a:t>
            </a:r>
            <a:endParaRPr lang="en-US" dirty="0"/>
          </a:p>
        </p:txBody>
      </p:sp>
      <p:sp>
        <p:nvSpPr>
          <p:cNvPr id="3" name="Content Placeholder 2"/>
          <p:cNvSpPr>
            <a:spLocks noGrp="1"/>
          </p:cNvSpPr>
          <p:nvPr>
            <p:ph sz="quarter" idx="1"/>
          </p:nvPr>
        </p:nvSpPr>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just">
              <a:buNone/>
            </a:pPr>
            <a:r>
              <a:rPr lang="sr-Cyrl-RS" dirty="0" smtClean="0"/>
              <a:t>(1) Понуда продавца за продају стана              правни     </a:t>
            </a:r>
          </a:p>
          <a:p>
            <a:pPr marL="0" indent="0" algn="just">
              <a:buNone/>
            </a:pPr>
            <a:r>
              <a:rPr lang="sr-Cyrl-RS" dirty="0"/>
              <a:t> </a:t>
            </a:r>
            <a:r>
              <a:rPr lang="sr-Cyrl-RS" dirty="0" smtClean="0"/>
              <a:t>                                                                                посао</a:t>
            </a:r>
            <a:endParaRPr lang="sr-Cyrl-RS" dirty="0"/>
          </a:p>
          <a:p>
            <a:pPr marL="0" indent="0">
              <a:buNone/>
            </a:pPr>
            <a:r>
              <a:rPr lang="sr-Cyrl-RS" dirty="0" smtClean="0"/>
              <a:t>Прихват понуде купца              правни посао </a:t>
            </a:r>
            <a:endParaRPr lang="sr-Cyrl-RS" dirty="0"/>
          </a:p>
          <a:p>
            <a:pPr marL="0" indent="0">
              <a:buNone/>
            </a:pPr>
            <a:r>
              <a:rPr lang="sr-Cyrl-RS" dirty="0" smtClean="0"/>
              <a:t>Уговор о продаји</a:t>
            </a:r>
            <a:r>
              <a:rPr lang="sr-Cyrl-RS" dirty="0"/>
              <a:t> </a:t>
            </a:r>
            <a:r>
              <a:rPr lang="sr-Cyrl-RS" dirty="0" smtClean="0"/>
              <a:t>            правни </a:t>
            </a:r>
            <a:r>
              <a:rPr lang="sr-Cyrl-RS" dirty="0"/>
              <a:t>посао </a:t>
            </a:r>
            <a:endParaRPr lang="sr-Cyrl-RS" dirty="0" smtClean="0"/>
          </a:p>
          <a:p>
            <a:pPr marL="0" indent="0">
              <a:buNone/>
            </a:pPr>
            <a:endParaRPr lang="sr-Cyrl-RS" dirty="0" smtClean="0"/>
          </a:p>
          <a:p>
            <a:pPr marL="0" indent="0">
              <a:buNone/>
            </a:pPr>
            <a:r>
              <a:rPr lang="sr-Cyrl-RS" dirty="0" smtClean="0"/>
              <a:t>(2) Изјава младе                правни посао</a:t>
            </a:r>
          </a:p>
          <a:p>
            <a:pPr marL="0" indent="0">
              <a:buNone/>
            </a:pPr>
            <a:r>
              <a:rPr lang="sr-Cyrl-RS" dirty="0"/>
              <a:t> </a:t>
            </a:r>
            <a:r>
              <a:rPr lang="sr-Cyrl-RS" dirty="0" smtClean="0"/>
              <a:t>     Изјава младожење             правни посао</a:t>
            </a:r>
          </a:p>
          <a:p>
            <a:pPr marL="0" indent="0">
              <a:buNone/>
            </a:pPr>
            <a:r>
              <a:rPr lang="sr-Cyrl-RS" dirty="0"/>
              <a:t> </a:t>
            </a:r>
            <a:r>
              <a:rPr lang="sr-Cyrl-RS" dirty="0" smtClean="0"/>
              <a:t>      Уговор о браку              правни посао</a:t>
            </a:r>
            <a:endParaRPr lang="sr-Cyrl-RS" dirty="0"/>
          </a:p>
        </p:txBody>
      </p:sp>
      <p:sp>
        <p:nvSpPr>
          <p:cNvPr id="4" name="Right Arrow 3"/>
          <p:cNvSpPr/>
          <p:nvPr/>
        </p:nvSpPr>
        <p:spPr>
          <a:xfrm>
            <a:off x="4114800" y="2743200"/>
            <a:ext cx="777658" cy="242316"/>
          </a:xfrm>
          <a:prstGeom prst="rightArrow">
            <a:avLst>
              <a:gd name="adj1" fmla="val 5516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smtClean="0"/>
              <a:t> </a:t>
            </a:r>
            <a:endParaRPr lang="en-US" dirty="0"/>
          </a:p>
        </p:txBody>
      </p:sp>
      <p:sp>
        <p:nvSpPr>
          <p:cNvPr id="5" name="Right Arrow 4"/>
          <p:cNvSpPr/>
          <p:nvPr/>
        </p:nvSpPr>
        <p:spPr>
          <a:xfrm>
            <a:off x="6629400" y="1712110"/>
            <a:ext cx="777658" cy="242316"/>
          </a:xfrm>
          <a:prstGeom prst="rightArrow">
            <a:avLst>
              <a:gd name="adj1" fmla="val 5516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smtClean="0"/>
              <a:t>               </a:t>
            </a:r>
            <a:endParaRPr lang="en-US" dirty="0"/>
          </a:p>
        </p:txBody>
      </p:sp>
      <p:sp>
        <p:nvSpPr>
          <p:cNvPr id="6" name="Right Arrow 5"/>
          <p:cNvSpPr/>
          <p:nvPr/>
        </p:nvSpPr>
        <p:spPr>
          <a:xfrm>
            <a:off x="3200400" y="3200400"/>
            <a:ext cx="777658" cy="242316"/>
          </a:xfrm>
          <a:prstGeom prst="rightArrow">
            <a:avLst>
              <a:gd name="adj1" fmla="val 5516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324095" y="4191000"/>
            <a:ext cx="777658" cy="242316"/>
          </a:xfrm>
          <a:prstGeom prst="rightArrow">
            <a:avLst>
              <a:gd name="adj1" fmla="val 5516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114800" y="4724400"/>
            <a:ext cx="777658" cy="242316"/>
          </a:xfrm>
          <a:prstGeom prst="rightArrow">
            <a:avLst>
              <a:gd name="adj1" fmla="val 5516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smtClean="0"/>
              <a:t>     </a:t>
            </a:r>
            <a:endParaRPr lang="en-US" dirty="0"/>
          </a:p>
        </p:txBody>
      </p:sp>
      <p:sp>
        <p:nvSpPr>
          <p:cNvPr id="9" name="Right Arrow 8"/>
          <p:cNvSpPr/>
          <p:nvPr/>
        </p:nvSpPr>
        <p:spPr>
          <a:xfrm>
            <a:off x="3582966" y="5136642"/>
            <a:ext cx="777658" cy="242316"/>
          </a:xfrm>
          <a:prstGeom prst="rightArrow">
            <a:avLst>
              <a:gd name="adj1" fmla="val 5516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smtClean="0"/>
              <a:t>     </a:t>
            </a:r>
            <a:endParaRPr lang="en-US" dirty="0"/>
          </a:p>
        </p:txBody>
      </p:sp>
    </p:spTree>
    <p:extLst>
      <p:ext uri="{BB962C8B-B14F-4D97-AF65-F5344CB8AC3E}">
        <p14:creationId xmlns:p14="http://schemas.microsoft.com/office/powerpoint/2010/main" val="33459902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Непостојећи правни послови</a:t>
            </a:r>
            <a:endParaRPr lang="en-US" dirty="0"/>
          </a:p>
        </p:txBody>
      </p:sp>
      <p:sp>
        <p:nvSpPr>
          <p:cNvPr id="3" name="Content Placeholder 2"/>
          <p:cNvSpPr>
            <a:spLocks noGrp="1"/>
          </p:cNvSpPr>
          <p:nvPr>
            <p:ph sz="quarter" idx="1"/>
          </p:nvPr>
        </p:nvSpPr>
        <p:spPr/>
        <p:txBody>
          <a:bodyPr>
            <a:normAutofit/>
          </a:bodyPr>
          <a:lstStyle/>
          <a:p>
            <a:pPr algn="just"/>
            <a:r>
              <a:rPr lang="sr-Cyrl-CS" dirty="0" smtClean="0"/>
              <a:t>Термин непостојећи правни посао је правно непрецизан, јер или је нешто правни посао/уговор или није, али свакако не може бити посао/уговор који не постоји. Можда би прецизније било говорити о ситуацији </a:t>
            </a:r>
            <a:r>
              <a:rPr lang="en-US" dirty="0" smtClean="0"/>
              <a:t>“</a:t>
            </a:r>
            <a:r>
              <a:rPr lang="sr-Cyrl-CS" dirty="0" smtClean="0"/>
              <a:t>непостојања правног посла/уговора</a:t>
            </a:r>
            <a:r>
              <a:rPr lang="en-US" dirty="0" smtClean="0"/>
              <a:t>”</a:t>
            </a:r>
            <a:r>
              <a:rPr lang="sr-Cyrl-CS" dirty="0" smtClean="0"/>
              <a:t> или о </a:t>
            </a:r>
            <a:r>
              <a:rPr lang="en-US" dirty="0" smtClean="0"/>
              <a:t>“</a:t>
            </a:r>
            <a:r>
              <a:rPr lang="sr-Cyrl-RS" dirty="0" smtClean="0"/>
              <a:t>правном послу/</a:t>
            </a:r>
            <a:r>
              <a:rPr lang="sr-Cyrl-CS" dirty="0" smtClean="0"/>
              <a:t>уговору у настајању</a:t>
            </a:r>
            <a:r>
              <a:rPr lang="en-US" dirty="0" smtClean="0"/>
              <a:t>” </a:t>
            </a:r>
            <a:r>
              <a:rPr lang="sr-Cyrl-CS" dirty="0" smtClean="0"/>
              <a:t>или о </a:t>
            </a:r>
            <a:r>
              <a:rPr lang="en-US" dirty="0" smtClean="0"/>
              <a:t>“</a:t>
            </a:r>
            <a:r>
              <a:rPr lang="sr-Cyrl-CS" dirty="0" smtClean="0"/>
              <a:t>покушају настајања</a:t>
            </a:r>
            <a:r>
              <a:rPr lang="en-US" dirty="0" smtClean="0"/>
              <a:t>”</a:t>
            </a:r>
            <a:r>
              <a:rPr lang="sr-Cyrl-RS" dirty="0" smtClean="0"/>
              <a:t>.</a:t>
            </a:r>
            <a:endParaRPr lang="sr-Latn-RS" dirty="0" smtClean="0"/>
          </a:p>
          <a:p>
            <a:pPr algn="just"/>
            <a:r>
              <a:rPr lang="sr-Cyrl-RS" dirty="0" smtClean="0"/>
              <a:t>Стварају привид.</a:t>
            </a:r>
          </a:p>
          <a:p>
            <a:pPr algn="just"/>
            <a:r>
              <a:rPr lang="sr-Cyrl-RS" dirty="0" smtClean="0"/>
              <a:t>Настали у Француској, у брачном праву...</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Непостојећи правни посао</a:t>
            </a:r>
            <a:endParaRPr lang="en-US" dirty="0"/>
          </a:p>
        </p:txBody>
      </p:sp>
      <p:sp>
        <p:nvSpPr>
          <p:cNvPr id="3" name="Content Placeholder 2"/>
          <p:cNvSpPr>
            <a:spLocks noGrp="1"/>
          </p:cNvSpPr>
          <p:nvPr>
            <p:ph sz="quarter" idx="1"/>
          </p:nvPr>
        </p:nvSpPr>
        <p:spPr/>
        <p:txBody>
          <a:bodyPr>
            <a:normAutofit lnSpcReduction="10000"/>
          </a:bodyPr>
          <a:lstStyle/>
          <a:p>
            <a:pPr algn="just"/>
            <a:r>
              <a:rPr lang="sr-Cyrl-RS" dirty="0" smtClean="0"/>
              <a:t>правни посао којем недостаје неки суштински елемент; при чијем настајању нису били испуњени сви битни услови.</a:t>
            </a:r>
          </a:p>
          <a:p>
            <a:pPr algn="just"/>
            <a:r>
              <a:rPr lang="sr-Cyrl-RS" dirty="0" smtClean="0"/>
              <a:t>не само да не производи правно дејство, него и више од тога, није ни настао; о непостојању би требало расправљати у оквиру услова за настанак правног посла, а не његове непуноважности.</a:t>
            </a:r>
          </a:p>
          <a:p>
            <a:pPr algn="just"/>
            <a:r>
              <a:rPr lang="sr-Cyrl-RS" dirty="0"/>
              <a:t>п</a:t>
            </a:r>
            <a:r>
              <a:rPr lang="sr-Cyrl-RS" dirty="0" smtClean="0"/>
              <a:t>ојам непостојећих правних послова није општеприхваћен; постоје мишљења да би требало остати на бипартитној подели на ништаве и рушљиве правне послове.</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Непостојећи правни послови</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ru-RU" dirty="0"/>
              <a:t>О</a:t>
            </a:r>
            <a:r>
              <a:rPr lang="ru-RU" dirty="0" smtClean="0"/>
              <a:t> </a:t>
            </a:r>
            <a:r>
              <a:rPr lang="ru-RU" dirty="0"/>
              <a:t>тзв. непостојећем уговору је реч када недостаје један </a:t>
            </a:r>
            <a:r>
              <a:rPr lang="ru-RU" dirty="0" smtClean="0"/>
              <a:t>од</a:t>
            </a:r>
            <a:r>
              <a:rPr lang="ru-RU" dirty="0"/>
              <a:t> </a:t>
            </a:r>
            <a:r>
              <a:rPr lang="ru-RU" dirty="0" smtClean="0"/>
              <a:t>општих </a:t>
            </a:r>
            <a:r>
              <a:rPr lang="ru-RU" dirty="0"/>
              <a:t>услова за настанак уговора – правнорелевантна воља макар </a:t>
            </a:r>
            <a:r>
              <a:rPr lang="ru-RU" dirty="0" smtClean="0"/>
              <a:t>једног </a:t>
            </a:r>
            <a:r>
              <a:rPr lang="ru-RU" dirty="0"/>
              <a:t>уговорника (недостатак пословне способности; недостатак </a:t>
            </a:r>
            <a:r>
              <a:rPr lang="ru-RU" dirty="0" smtClean="0"/>
              <a:t>озбиљне </a:t>
            </a:r>
            <a:r>
              <a:rPr lang="ru-RU" dirty="0"/>
              <a:t>и стварне воље; изјава дата под утицајем физичке принуде; </a:t>
            </a:r>
            <a:r>
              <a:rPr lang="ru-RU" dirty="0" smtClean="0"/>
              <a:t>уговор закључен </a:t>
            </a:r>
            <a:r>
              <a:rPr lang="ru-RU" dirty="0"/>
              <a:t>од самовласног заступника), постигнута сагласност воља </a:t>
            </a:r>
            <a:r>
              <a:rPr lang="ru-RU" dirty="0" smtClean="0"/>
              <a:t>уговорника </a:t>
            </a:r>
            <a:r>
              <a:rPr lang="ru-RU" dirty="0"/>
              <a:t>(у супротном – тзв. неспоразум због тзв. заблуде – препреке</a:t>
            </a:r>
            <a:r>
              <a:rPr lang="ru-RU" dirty="0" smtClean="0"/>
              <a:t>), предмет </a:t>
            </a:r>
            <a:r>
              <a:rPr lang="ru-RU" dirty="0"/>
              <a:t>(непостојећи; непостојању се уподобљавају немогућност, </a:t>
            </a:r>
            <a:r>
              <a:rPr lang="ru-RU" dirty="0" smtClean="0"/>
              <a:t>неодређеност </a:t>
            </a:r>
            <a:r>
              <a:rPr lang="ru-RU" dirty="0"/>
              <a:t>односно неодредивост), кауза (непостојање каузе) или </a:t>
            </a:r>
            <a:r>
              <a:rPr lang="ru-RU" dirty="0" smtClean="0"/>
              <a:t>један од </a:t>
            </a:r>
            <a:r>
              <a:rPr lang="ru-RU" dirty="0"/>
              <a:t>посебних услова за настанак уговора – форма (непоштовање </a:t>
            </a:r>
            <a:r>
              <a:rPr lang="ru-RU" i="1" dirty="0" smtClean="0"/>
              <a:t>forme ad </a:t>
            </a:r>
            <a:r>
              <a:rPr lang="ru-RU" i="1" dirty="0"/>
              <a:t>solemnitatem</a:t>
            </a:r>
            <a:r>
              <a:rPr lang="ru-RU" dirty="0"/>
              <a:t>), непостојање сагласности трећег лица. Уговор је </a:t>
            </a:r>
            <a:r>
              <a:rPr lang="ru-RU" dirty="0" smtClean="0"/>
              <a:t>непуноважан </a:t>
            </a:r>
            <a:r>
              <a:rPr lang="ru-RU" dirty="0"/>
              <a:t>када постоје сви општи услови за настанак уговора, али </a:t>
            </a:r>
            <a:r>
              <a:rPr lang="ru-RU" dirty="0" smtClean="0"/>
              <a:t>носе у </a:t>
            </a:r>
            <a:r>
              <a:rPr lang="ru-RU" dirty="0"/>
              <a:t>себи одређени недостатак – воља је манљива (релативна ништавост</a:t>
            </a:r>
            <a:r>
              <a:rPr lang="ru-RU" dirty="0" smtClean="0"/>
              <a:t>); предмет </a:t>
            </a:r>
            <a:r>
              <a:rPr lang="ru-RU" dirty="0"/>
              <a:t>и кауза постоје, али су недопуштени – (апсолутна ништавост).</a:t>
            </a:r>
            <a:endParaRPr lang="en-US" dirty="0"/>
          </a:p>
        </p:txBody>
      </p:sp>
    </p:spTree>
    <p:extLst>
      <p:ext uri="{BB962C8B-B14F-4D97-AF65-F5344CB8AC3E}">
        <p14:creationId xmlns:p14="http://schemas.microsoft.com/office/powerpoint/2010/main" val="2222576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Непостојећи правни посао</a:t>
            </a:r>
            <a:endParaRPr lang="en-US" dirty="0"/>
          </a:p>
        </p:txBody>
      </p:sp>
      <p:sp>
        <p:nvSpPr>
          <p:cNvPr id="3" name="Content Placeholder 2"/>
          <p:cNvSpPr>
            <a:spLocks noGrp="1"/>
          </p:cNvSpPr>
          <p:nvPr>
            <p:ph sz="quarter" idx="1"/>
          </p:nvPr>
        </p:nvSpPr>
        <p:spPr/>
        <p:txBody>
          <a:bodyPr>
            <a:normAutofit fontScale="92500" lnSpcReduction="20000"/>
          </a:bodyPr>
          <a:lstStyle/>
          <a:p>
            <a:r>
              <a:rPr lang="sr-Cyrl-RS" dirty="0" smtClean="0"/>
              <a:t>Недостатак сагласности воља као разлог за непостојање уговора:</a:t>
            </a:r>
          </a:p>
          <a:p>
            <a:pPr>
              <a:buNone/>
            </a:pPr>
            <a:r>
              <a:rPr lang="sr-Cyrl-RS" dirty="0" smtClean="0"/>
              <a:t>    чл. 63 ЗОО - “неспоразум”:</a:t>
            </a:r>
          </a:p>
          <a:p>
            <a:pPr algn="just"/>
            <a:r>
              <a:rPr lang="en-US" dirty="0" smtClean="0"/>
              <a:t>“</a:t>
            </a:r>
            <a:r>
              <a:rPr lang="sr-Cyrl-CS" dirty="0" smtClean="0"/>
              <a:t>Кад стране верују да су сагласне, а у ствари међу њима постоји неспоразум о природи  уговора или о основу или предмету обавезе, уговор не настаје</a:t>
            </a:r>
            <a:r>
              <a:rPr lang="en-US" dirty="0" smtClean="0"/>
              <a:t>”</a:t>
            </a:r>
            <a:r>
              <a:rPr lang="sr-Cyrl-RS" dirty="0" smtClean="0"/>
              <a:t>.</a:t>
            </a:r>
          </a:p>
          <a:p>
            <a:pPr algn="just"/>
            <a:r>
              <a:rPr lang="sr-Cyrl-RS" dirty="0" smtClean="0"/>
              <a:t>ЗОО узроке неспоразума смешта у мане воље; у питању нису заблуде као мане воље, већ тзв. заблуде-сметње, односно заблуде-препреке.</a:t>
            </a:r>
          </a:p>
          <a:p>
            <a:pPr algn="just"/>
            <a:r>
              <a:rPr lang="sr-Cyrl-RS" dirty="0" smtClean="0"/>
              <a:t>Заблуде-мане воље не спречавају настанак уговора већ доводе до његове рушљивости, док заблуде-препреке спречавају настанак уговора, јер су се воље мимоишле.</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Заблуде - препреке</a:t>
            </a:r>
            <a:endParaRPr lang="en-US" dirty="0"/>
          </a:p>
        </p:txBody>
      </p:sp>
      <p:sp>
        <p:nvSpPr>
          <p:cNvPr id="3" name="Content Placeholder 2"/>
          <p:cNvSpPr>
            <a:spLocks noGrp="1"/>
          </p:cNvSpPr>
          <p:nvPr>
            <p:ph sz="quarter" idx="1"/>
          </p:nvPr>
        </p:nvSpPr>
        <p:spPr/>
        <p:txBody>
          <a:bodyPr/>
          <a:lstStyle/>
          <a:p>
            <a:pPr algn="just"/>
            <a:r>
              <a:rPr lang="en-US" i="1" dirty="0" smtClean="0"/>
              <a:t>Error in </a:t>
            </a:r>
            <a:r>
              <a:rPr lang="en-US" i="1" dirty="0" err="1" smtClean="0"/>
              <a:t>negotio</a:t>
            </a:r>
            <a:r>
              <a:rPr lang="en-US" i="1" dirty="0" smtClean="0"/>
              <a:t> </a:t>
            </a:r>
            <a:r>
              <a:rPr lang="en-US" dirty="0" smtClean="0"/>
              <a:t>(</a:t>
            </a:r>
            <a:r>
              <a:rPr lang="sr-Cyrl-CS" dirty="0" smtClean="0"/>
              <a:t>заблуда о природи уговора</a:t>
            </a:r>
            <a:r>
              <a:rPr lang="en-US" dirty="0" smtClean="0"/>
              <a:t>) </a:t>
            </a:r>
            <a:r>
              <a:rPr lang="sr-Cyrl-RS" dirty="0" smtClean="0"/>
              <a:t>– </a:t>
            </a:r>
            <a:r>
              <a:rPr lang="sr-Cyrl-CS" dirty="0" smtClean="0"/>
              <a:t>један уговорник мисли да закључује један уговор, а његов сауговорник мисли на сасвим други уговор. Намеће се само један закључак – ниједан уговор није закључен; н</a:t>
            </a:r>
            <a:r>
              <a:rPr lang="sr-Cyrl-RS" dirty="0" smtClean="0"/>
              <a:t>а пример, ако </a:t>
            </a:r>
            <a:r>
              <a:rPr lang="sr-Cyrl-CS" dirty="0" smtClean="0"/>
              <a:t>једна страна намерава да ствар прода, а друга верује да исту добија на поклон или на зајам, онда нема ни продаје, ни зајма, ни поклона.</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Заблуде - препреке</a:t>
            </a:r>
            <a:endParaRPr lang="en-US" dirty="0"/>
          </a:p>
        </p:txBody>
      </p:sp>
      <p:sp>
        <p:nvSpPr>
          <p:cNvPr id="3" name="Content Placeholder 2"/>
          <p:cNvSpPr>
            <a:spLocks noGrp="1"/>
          </p:cNvSpPr>
          <p:nvPr>
            <p:ph sz="quarter" idx="1"/>
          </p:nvPr>
        </p:nvSpPr>
        <p:spPr/>
        <p:txBody>
          <a:bodyPr>
            <a:normAutofit lnSpcReduction="10000"/>
          </a:bodyPr>
          <a:lstStyle/>
          <a:p>
            <a:pPr algn="just"/>
            <a:r>
              <a:rPr lang="en-US" i="1" dirty="0" smtClean="0"/>
              <a:t>Error in </a:t>
            </a:r>
            <a:r>
              <a:rPr lang="en-US" i="1" dirty="0" err="1" smtClean="0"/>
              <a:t>corporе</a:t>
            </a:r>
            <a:r>
              <a:rPr lang="en-US" i="1" dirty="0" smtClean="0"/>
              <a:t> (</a:t>
            </a:r>
            <a:r>
              <a:rPr lang="sr-Cyrl-CS" dirty="0" smtClean="0"/>
              <a:t>заблуда о објекту</a:t>
            </a:r>
            <a:r>
              <a:rPr lang="en-US" i="1" dirty="0" smtClean="0"/>
              <a:t>) </a:t>
            </a:r>
            <a:r>
              <a:rPr lang="sr-Cyrl-CS" dirty="0" smtClean="0"/>
              <a:t>односи се на идентитет објекта уговора. Не ради се, дакле, овде о заблуди о предмету обавезе, већ о заблуди о предмету радње испуњења; на пример, купац мисли да купује стан на првом, а инвеститор мисли да му продаје стан на другом спрату.</a:t>
            </a:r>
          </a:p>
          <a:p>
            <a:pPr algn="just"/>
            <a:r>
              <a:rPr lang="en-US" i="1" dirty="0" smtClean="0"/>
              <a:t>Error in </a:t>
            </a:r>
            <a:r>
              <a:rPr lang="en-US" i="1" dirty="0" err="1" smtClean="0"/>
              <a:t>causam</a:t>
            </a:r>
            <a:r>
              <a:rPr lang="en-US" dirty="0" smtClean="0"/>
              <a:t> (</a:t>
            </a:r>
            <a:r>
              <a:rPr lang="sr-Cyrl-CS" dirty="0" smtClean="0"/>
              <a:t>заблуда о каузи</a:t>
            </a:r>
            <a:r>
              <a:rPr lang="en-US" dirty="0" smtClean="0"/>
              <a:t>)</a:t>
            </a:r>
            <a:r>
              <a:rPr lang="sr-Cyrl-CS" dirty="0" smtClean="0"/>
              <a:t> представља нетачну представу о постојању каузе; на пример, уколико се неко обавеже да надокнади штету за коју није одговоран или закључи уговор о осигурање куће која је већ осигурана.</a:t>
            </a:r>
            <a:endParaRPr lang="en-US" dirty="0" smtClean="0"/>
          </a:p>
          <a:p>
            <a:pPr algn="just"/>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Непостојање правнорелевантне воље</a:t>
            </a:r>
            <a:endParaRPr lang="en-US" dirty="0"/>
          </a:p>
        </p:txBody>
      </p:sp>
      <p:sp>
        <p:nvSpPr>
          <p:cNvPr id="3" name="Content Placeholder 2"/>
          <p:cNvSpPr>
            <a:spLocks noGrp="1"/>
          </p:cNvSpPr>
          <p:nvPr>
            <p:ph sz="quarter" idx="1"/>
          </p:nvPr>
        </p:nvSpPr>
        <p:spPr/>
        <p:txBody>
          <a:bodyPr>
            <a:normAutofit lnSpcReduction="10000"/>
          </a:bodyPr>
          <a:lstStyle/>
          <a:p>
            <a:pPr algn="just"/>
            <a:r>
              <a:rPr lang="sr-Cyrl-RS" dirty="0" smtClean="0"/>
              <a:t>Недостатак пословне способности као разлог за непостојање уговора:</a:t>
            </a:r>
          </a:p>
          <a:p>
            <a:pPr algn="just"/>
            <a:r>
              <a:rPr lang="sr-Cyrl-RS" dirty="0" smtClean="0"/>
              <a:t>1. послови млађих малолетника изван оних које ПЗ 	предвиђа (багателни, корисни, неутрални);</a:t>
            </a:r>
          </a:p>
          <a:p>
            <a:pPr algn="just"/>
            <a:r>
              <a:rPr lang="sr-Cyrl-RS" dirty="0" smtClean="0"/>
              <a:t>2. послови старијих малолетника предузети без накнадне сагласности/одобрења законског заступника – храмајући, односно непостојећи правни послови; правни послови предузети без претходне сагласности/дозволе;</a:t>
            </a:r>
          </a:p>
          <a:p>
            <a:pPr algn="just"/>
            <a:r>
              <a:rPr lang="sr-Cyrl-RS" dirty="0" smtClean="0"/>
              <a:t>3. послови које правно лице предузме изван оквира своје правне способности.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	НЕПОСТОЈАЊЕ КАУЗЕ И ПРЕДМЕТА</a:t>
            </a:r>
            <a:endParaRPr lang="en-US" dirty="0"/>
          </a:p>
        </p:txBody>
      </p:sp>
      <p:sp>
        <p:nvSpPr>
          <p:cNvPr id="3" name="Content Placeholder 2"/>
          <p:cNvSpPr>
            <a:spLocks noGrp="1"/>
          </p:cNvSpPr>
          <p:nvPr>
            <p:ph sz="quarter" idx="1"/>
          </p:nvPr>
        </p:nvSpPr>
        <p:spPr/>
        <p:txBody>
          <a:bodyPr/>
          <a:lstStyle/>
          <a:p>
            <a:r>
              <a:rPr lang="sr-Cyrl-RS" dirty="0" smtClean="0"/>
              <a:t>Чл. 47 ЗОО</a:t>
            </a:r>
          </a:p>
          <a:p>
            <a:pPr algn="just">
              <a:buNone/>
            </a:pPr>
            <a:r>
              <a:rPr lang="sr-Cyrl-RS" dirty="0" smtClean="0"/>
              <a:t>“Када је предмет обавезе немогућ, недопуштен, неодређен или неодредив, уговор је ништав”. </a:t>
            </a:r>
          </a:p>
          <a:p>
            <a:pPr algn="just">
              <a:buNone/>
            </a:pPr>
            <a:r>
              <a:rPr lang="sr-Cyrl-RS" dirty="0" smtClean="0"/>
              <a:t>Чл. 52</a:t>
            </a:r>
          </a:p>
          <a:p>
            <a:pPr algn="just">
              <a:buNone/>
            </a:pPr>
            <a:r>
              <a:rPr lang="sr-Cyrl-RS" dirty="0" smtClean="0"/>
              <a:t>“Ако основ не постоји или је недопуштен, уговор је ништав”.</a:t>
            </a:r>
          </a:p>
          <a:p>
            <a:pPr algn="just">
              <a:buNone/>
            </a:pPr>
            <a:r>
              <a:rPr lang="sr-Cyrl-RS" dirty="0" smtClean="0"/>
              <a:t>   У оба случаја би требало да стоји непостојећи уговор.</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Непостојање форме</a:t>
            </a:r>
            <a:endParaRPr lang="en-US" dirty="0"/>
          </a:p>
        </p:txBody>
      </p:sp>
      <p:sp>
        <p:nvSpPr>
          <p:cNvPr id="3" name="Content Placeholder 2"/>
          <p:cNvSpPr>
            <a:spLocks noGrp="1"/>
          </p:cNvSpPr>
          <p:nvPr>
            <p:ph sz="quarter" idx="1"/>
          </p:nvPr>
        </p:nvSpPr>
        <p:spPr/>
        <p:txBody>
          <a:bodyPr/>
          <a:lstStyle/>
          <a:p>
            <a:pPr algn="just"/>
            <a:r>
              <a:rPr lang="sr-Cyrl-RS" dirty="0" smtClean="0"/>
              <a:t>Недостатак </a:t>
            </a:r>
            <a:r>
              <a:rPr lang="en-US" i="1" dirty="0" err="1" smtClean="0"/>
              <a:t>forme</a:t>
            </a:r>
            <a:r>
              <a:rPr lang="en-US" i="1" dirty="0" smtClean="0"/>
              <a:t> ad </a:t>
            </a:r>
            <a:r>
              <a:rPr lang="en-US" i="1" dirty="0" err="1" smtClean="0"/>
              <a:t>solemnitatem</a:t>
            </a:r>
            <a:r>
              <a:rPr lang="en-US" i="1" dirty="0" smtClean="0"/>
              <a:t> </a:t>
            </a:r>
            <a:r>
              <a:rPr lang="sr-Cyrl-RS" dirty="0" smtClean="0"/>
              <a:t>доводи до непостојања, а не ништавости уговора.</a:t>
            </a:r>
          </a:p>
          <a:p>
            <a:pPr algn="just"/>
            <a:r>
              <a:rPr lang="sr-Cyrl-RS" dirty="0" smtClean="0"/>
              <a:t>Чл. 73 ЗОО редовно се тумачи као могућност конвалидације ништавих уговора, иако се ради о случају неиспуњавања захтева у погледу форме.</a:t>
            </a:r>
          </a:p>
          <a:p>
            <a:pPr algn="just">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Тзв. самовласни заступник</a:t>
            </a:r>
            <a:endParaRPr lang="en-US" dirty="0"/>
          </a:p>
        </p:txBody>
      </p:sp>
      <p:sp>
        <p:nvSpPr>
          <p:cNvPr id="3" name="Content Placeholder 2"/>
          <p:cNvSpPr>
            <a:spLocks noGrp="1"/>
          </p:cNvSpPr>
          <p:nvPr>
            <p:ph sz="quarter" idx="1"/>
          </p:nvPr>
        </p:nvSpPr>
        <p:spPr/>
        <p:txBody>
          <a:bodyPr/>
          <a:lstStyle/>
          <a:p>
            <a:r>
              <a:rPr lang="sr-Cyrl-RS" dirty="0" smtClean="0"/>
              <a:t>Уговор који неко лице закључи као пуномоћник у име другог без његовог овлашћења за заступање (или уз прекорачење овлашћења за заступање) је непостојећи уговор, осим уколико га неовлашћено заступани не одобри накнадно.</a:t>
            </a:r>
          </a:p>
          <a:p>
            <a:r>
              <a:rPr lang="sr-Cyrl-RS" dirty="0" smtClean="0"/>
              <a:t>Разлог: нема правнорелевантне воље – нема уговорне стране.</a:t>
            </a:r>
            <a:endParaRPr lang="en-US" dirty="0"/>
          </a:p>
        </p:txBody>
      </p:sp>
    </p:spTree>
    <p:extLst>
      <p:ext uri="{BB962C8B-B14F-4D97-AF65-F5344CB8AC3E}">
        <p14:creationId xmlns:p14="http://schemas.microsoft.com/office/powerpoint/2010/main" val="284590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1. Појам правног посла</a:t>
            </a:r>
            <a:endParaRPr lang="en-US" dirty="0"/>
          </a:p>
        </p:txBody>
      </p:sp>
      <p:sp>
        <p:nvSpPr>
          <p:cNvPr id="3" name="Content Placeholder 2"/>
          <p:cNvSpPr>
            <a:spLocks noGrp="1"/>
          </p:cNvSpPr>
          <p:nvPr>
            <p:ph sz="quarter" idx="1"/>
          </p:nvPr>
        </p:nvSpPr>
        <p:spPr/>
        <p:txBody>
          <a:bodyPr>
            <a:normAutofit/>
          </a:bodyPr>
          <a:lstStyle/>
          <a:p>
            <a:r>
              <a:rPr lang="sr-Cyrl-RS" dirty="0" smtClean="0"/>
              <a:t>У појам правног посла спадају и пуноважни правни послови (они који поизводе дејство јер немају недостатак), али и непуноважни (они који производе дејство али могу бити поништени – рушљиви и они који су настали али не производе правно дејство – апсолутно ништави).</a:t>
            </a:r>
          </a:p>
          <a:p>
            <a:r>
              <a:rPr lang="sr-Cyrl-RS" dirty="0" smtClean="0"/>
              <a:t>У појам правног посла не улазе непостојећи правни послови јер они нису ни настали упркос створеном привиду да ипак постоје. </a:t>
            </a:r>
            <a:endParaRPr lang="en-US" dirty="0"/>
          </a:p>
        </p:txBody>
      </p:sp>
    </p:spTree>
    <p:extLst>
      <p:ext uri="{BB962C8B-B14F-4D97-AF65-F5344CB8AC3E}">
        <p14:creationId xmlns:p14="http://schemas.microsoft.com/office/powerpoint/2010/main" val="34514661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Привидни правни послови</a:t>
            </a:r>
            <a:endParaRPr lang="en-US" dirty="0"/>
          </a:p>
        </p:txBody>
      </p:sp>
      <p:sp>
        <p:nvSpPr>
          <p:cNvPr id="3" name="Content Placeholder 2"/>
          <p:cNvSpPr>
            <a:spLocks noGrp="1"/>
          </p:cNvSpPr>
          <p:nvPr>
            <p:ph sz="quarter" idx="1"/>
          </p:nvPr>
        </p:nvSpPr>
        <p:spPr/>
        <p:txBody>
          <a:bodyPr/>
          <a:lstStyle/>
          <a:p>
            <a:r>
              <a:rPr lang="sr-Cyrl-RS" dirty="0" smtClean="0"/>
              <a:t>Привидни правни послови су они који се </a:t>
            </a:r>
            <a:r>
              <a:rPr lang="sr-Cyrl-RS" smtClean="0"/>
              <a:t>не </a:t>
            </a:r>
            <a:r>
              <a:rPr lang="sr-Cyrl-RS" smtClean="0"/>
              <a:t>предузимају</a:t>
            </a:r>
            <a:r>
              <a:rPr lang="sr-Cyrl-RS" smtClean="0"/>
              <a:t> </a:t>
            </a:r>
            <a:r>
              <a:rPr lang="sr-Cyrl-RS" dirty="0" smtClean="0"/>
              <a:t>стварно, јер учесници посла не желе та правна дејства. Учесници имају за циљ да се у спољном свету створи уверење да је правни посао предузет и да производи правно дејство.</a:t>
            </a:r>
          </a:p>
          <a:p>
            <a:r>
              <a:rPr lang="sr-Cyrl-RS" dirty="0" smtClean="0"/>
              <a:t>Ако је привидни посао једини, назива се фиктивним правним послом, а ако је њиме прикривен неки други посао, онај који странке стварно желе, назива се симуловани. </a:t>
            </a:r>
          </a:p>
        </p:txBody>
      </p:sp>
    </p:spTree>
    <p:extLst>
      <p:ext uri="{BB962C8B-B14F-4D97-AF65-F5344CB8AC3E}">
        <p14:creationId xmlns:p14="http://schemas.microsoft.com/office/powerpoint/2010/main" val="41183217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Физичка принуда, шала...</a:t>
            </a:r>
            <a:endParaRPr lang="en-US" dirty="0"/>
          </a:p>
        </p:txBody>
      </p:sp>
      <p:sp>
        <p:nvSpPr>
          <p:cNvPr id="3" name="Content Placeholder 2"/>
          <p:cNvSpPr>
            <a:spLocks noGrp="1"/>
          </p:cNvSpPr>
          <p:nvPr>
            <p:ph sz="quarter" idx="1"/>
          </p:nvPr>
        </p:nvSpPr>
        <p:spPr/>
        <p:txBody>
          <a:bodyPr/>
          <a:lstStyle/>
          <a:p>
            <a:r>
              <a:rPr lang="sr-Cyrl-RS" dirty="0" smtClean="0"/>
              <a:t>Воља изјављена у шали не испуњава један од три атрибута које мора имати – да буде озбиљна, изјављена са намером усмереном ка закључењу уговора;</a:t>
            </a:r>
          </a:p>
          <a:p>
            <a:r>
              <a:rPr lang="sr-Cyrl-RS" dirty="0" smtClean="0"/>
              <a:t>Употреба физичке силе није мана у вољи већ доводи до одсуства воље за закључење уговора (нпр. присилно вођење руке приликом потписивања)...</a:t>
            </a:r>
            <a:endParaRPr lang="en-US" dirty="0"/>
          </a:p>
        </p:txBody>
      </p:sp>
    </p:spTree>
    <p:extLst>
      <p:ext uri="{BB962C8B-B14F-4D97-AF65-F5344CB8AC3E}">
        <p14:creationId xmlns:p14="http://schemas.microsoft.com/office/powerpoint/2010/main" val="3193378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Непостојећи правни посао</a:t>
            </a:r>
            <a:endParaRPr lang="en-US" dirty="0"/>
          </a:p>
        </p:txBody>
      </p:sp>
      <p:sp>
        <p:nvSpPr>
          <p:cNvPr id="3" name="Content Placeholder 2"/>
          <p:cNvSpPr>
            <a:spLocks noGrp="1"/>
          </p:cNvSpPr>
          <p:nvPr>
            <p:ph sz="quarter" idx="1"/>
          </p:nvPr>
        </p:nvSpPr>
        <p:spPr/>
        <p:txBody>
          <a:bodyPr/>
          <a:lstStyle/>
          <a:p>
            <a:pPr algn="just"/>
            <a:r>
              <a:rPr lang="sr-Cyrl-RS" dirty="0" smtClean="0"/>
              <a:t>није настао и не производи правна дејства;</a:t>
            </a:r>
          </a:p>
          <a:p>
            <a:pPr algn="just"/>
            <a:r>
              <a:rPr lang="sr-Cyrl-RS" dirty="0" smtClean="0"/>
              <a:t>судска одлука је само утврђујућа (декларативна);</a:t>
            </a:r>
          </a:p>
          <a:p>
            <a:pPr algn="just"/>
            <a:r>
              <a:rPr lang="sr-Cyrl-RS" dirty="0" smtClean="0"/>
              <a:t>стране не могу бити судским путем натеране на извршење; права и обавезе не настају ни као цивилне ни као природне; обавеза на повраћај примљеног.</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Ништави правни послови</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sr-Cyrl-RS" dirty="0" smtClean="0"/>
              <a:t>Забрањени правни послови/правом или моралом/правом и моралом, односно незаконити или/и неморални правни послови; трговина људима, продаја дроге, обећање награде за случај да се изврши нека недопуштена радња, уговор којим се одређује краћи или дужи рок застарелости, куповина “младе”...</a:t>
            </a:r>
          </a:p>
          <a:p>
            <a:pPr algn="just"/>
            <a:r>
              <a:rPr lang="sr-Cyrl-RS" dirty="0" smtClean="0"/>
              <a:t>Зеленашки уговор – неморалан и незаконит: “Ништав је уговор којим неко, користећи се стањем нужде или тешким материјалним стањем другог, његовим недовољним искуством, лакомисленошћу или зависнишћу, уговори за себе или за неког трећег корист која је у очигледној несразмери са оним што је он другом дао или учинио...”, чл.141 ЗОО.</a:t>
            </a:r>
          </a:p>
          <a:p>
            <a:pPr algn="just">
              <a:buNone/>
            </a:pPr>
            <a:endParaRPr lang="sr-Cyrl-RS" dirty="0" smtClean="0"/>
          </a:p>
          <a:p>
            <a:pPr algn="just"/>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Ништави правни послови</a:t>
            </a:r>
            <a:endParaRPr lang="en-US" dirty="0"/>
          </a:p>
        </p:txBody>
      </p:sp>
      <p:sp>
        <p:nvSpPr>
          <p:cNvPr id="3" name="Content Placeholder 2"/>
          <p:cNvSpPr>
            <a:spLocks noGrp="1"/>
          </p:cNvSpPr>
          <p:nvPr>
            <p:ph sz="quarter" idx="1"/>
          </p:nvPr>
        </p:nvSpPr>
        <p:spPr/>
        <p:txBody>
          <a:bodyPr/>
          <a:lstStyle/>
          <a:p>
            <a:r>
              <a:rPr lang="sr-Cyrl-RS" smtClean="0"/>
              <a:t>Текстуална </a:t>
            </a:r>
            <a:r>
              <a:rPr lang="sr-Cyrl-RS" dirty="0" smtClean="0"/>
              <a:t>ништавост („нема ништавости без текста“) – ситуације у којима је законодавац изричито прописао ништавост;</a:t>
            </a:r>
          </a:p>
          <a:p>
            <a:r>
              <a:rPr lang="sr-Cyrl-RS" dirty="0" smtClean="0"/>
              <a:t>Виртуелна ништавост – ништавост која није изричито прописана, али њу суд утврђује у сваком конкретном случају упоређујући садржину конкретног правног посла са императивним нормама и добрим обичајима.</a:t>
            </a:r>
            <a:endParaRPr lang="en-US" dirty="0"/>
          </a:p>
        </p:txBody>
      </p:sp>
    </p:spTree>
    <p:extLst>
      <p:ext uri="{BB962C8B-B14F-4D97-AF65-F5344CB8AC3E}">
        <p14:creationId xmlns:p14="http://schemas.microsoft.com/office/powerpoint/2010/main" val="3349811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Ништави правни послови</a:t>
            </a:r>
            <a:r>
              <a:rPr lang="sr-Latn-RS" dirty="0" smtClean="0"/>
              <a:t> 29.10.2020.</a:t>
            </a:r>
            <a:endParaRPr lang="en-US" dirty="0"/>
          </a:p>
        </p:txBody>
      </p:sp>
      <p:sp>
        <p:nvSpPr>
          <p:cNvPr id="3" name="Content Placeholder 2"/>
          <p:cNvSpPr>
            <a:spLocks noGrp="1"/>
          </p:cNvSpPr>
          <p:nvPr>
            <p:ph sz="quarter" idx="1"/>
          </p:nvPr>
        </p:nvSpPr>
        <p:spPr/>
        <p:txBody>
          <a:bodyPr/>
          <a:lstStyle/>
          <a:p>
            <a:r>
              <a:rPr lang="sr-Cyrl-RS" dirty="0" smtClean="0"/>
              <a:t>Настали су за разлику од непостојећих, али не производе правна дејства;</a:t>
            </a:r>
          </a:p>
          <a:p>
            <a:pPr algn="just"/>
            <a:r>
              <a:rPr lang="sr-Cyrl-RS" dirty="0" smtClean="0"/>
              <a:t>Суд о ништавости води рачуна по службеној дужности; евентуална судска одлука је декларативна;</a:t>
            </a:r>
          </a:p>
          <a:p>
            <a:pPr algn="just"/>
            <a:r>
              <a:rPr lang="sr-Cyrl-RS" dirty="0" smtClean="0"/>
              <a:t>Стране не могу судским путем бити натеране на извршење; права и обавезе не настају ни као цивилне ни као природне;</a:t>
            </a:r>
          </a:p>
          <a:p>
            <a:pPr algn="just"/>
            <a:r>
              <a:rPr lang="sr-Cyrl-RS" dirty="0" smtClean="0"/>
              <a:t>Пошто вређају јавне интересе, на њих се могу позивати сва заинтересована лица.</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Ништави правни послови</a:t>
            </a:r>
            <a:endParaRPr lang="en-US" dirty="0"/>
          </a:p>
        </p:txBody>
      </p:sp>
      <p:sp>
        <p:nvSpPr>
          <p:cNvPr id="3" name="Content Placeholder 2"/>
          <p:cNvSpPr>
            <a:spLocks noGrp="1"/>
          </p:cNvSpPr>
          <p:nvPr>
            <p:ph sz="quarter" idx="1"/>
          </p:nvPr>
        </p:nvSpPr>
        <p:spPr/>
        <p:txBody>
          <a:bodyPr/>
          <a:lstStyle/>
          <a:p>
            <a:r>
              <a:rPr lang="sr-Cyrl-RS" dirty="0" smtClean="0"/>
              <a:t>Последице ништавости уговора, чл. 104  ЗОО:</a:t>
            </a:r>
          </a:p>
          <a:p>
            <a:pPr algn="just">
              <a:buNone/>
            </a:pPr>
            <a:r>
              <a:rPr lang="sr-Cyrl-RS" dirty="0" smtClean="0"/>
              <a:t>- обавеза на повраћај примљеног по основу ништавог уговора;</a:t>
            </a:r>
          </a:p>
          <a:p>
            <a:pPr algn="just">
              <a:buNone/>
            </a:pPr>
            <a:r>
              <a:rPr lang="sr-Cyrl-RS" dirty="0" smtClean="0"/>
              <a:t>- суд може одбити захтев несавесне стране на повраћај онога што је дала другој страни;</a:t>
            </a:r>
          </a:p>
          <a:p>
            <a:pPr algn="just">
              <a:buNone/>
            </a:pPr>
            <a:r>
              <a:rPr lang="sr-Cyrl-RS" dirty="0" smtClean="0"/>
              <a:t>- суд може одлучити да друга страна оно што је примила по основу забрањеног уговора преда општини (личи на кривично право!?).</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Рушљиви правни послови</a:t>
            </a:r>
            <a:endParaRPr lang="en-US" dirty="0"/>
          </a:p>
        </p:txBody>
      </p:sp>
      <p:sp>
        <p:nvSpPr>
          <p:cNvPr id="3" name="Content Placeholder 2"/>
          <p:cNvSpPr>
            <a:spLocks noGrp="1"/>
          </p:cNvSpPr>
          <p:nvPr>
            <p:ph sz="quarter" idx="1"/>
          </p:nvPr>
        </p:nvSpPr>
        <p:spPr/>
        <p:txBody>
          <a:bodyPr/>
          <a:lstStyle/>
          <a:p>
            <a:pPr algn="just"/>
            <a:r>
              <a:rPr lang="sr-Cyrl-RS" dirty="0" smtClean="0"/>
              <a:t>Спадају у непуноважне, али не може се рећи да су неважећи; они производе правно дејство све до тренутка док не буду поништени (уколико уопште буду поништени); каже се да је њихова судбина неизвесна од тренутка када настану до тренутка када буду поништени или конвалидирани.</a:t>
            </a:r>
          </a:p>
          <a:p>
            <a:pPr algn="just"/>
            <a:r>
              <a:rPr lang="sr-Cyrl-RS" dirty="0" smtClean="0"/>
              <a:t>Производе дејство од самог почетка, упркос недостатку који имају; стварају права и обавезе...</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Рушљиви правни послови</a:t>
            </a:r>
            <a:endParaRPr lang="en-US" dirty="0"/>
          </a:p>
        </p:txBody>
      </p:sp>
      <p:sp>
        <p:nvSpPr>
          <p:cNvPr id="3" name="Content Placeholder 2"/>
          <p:cNvSpPr>
            <a:spLocks noGrp="1"/>
          </p:cNvSpPr>
          <p:nvPr>
            <p:ph sz="quarter" idx="1"/>
          </p:nvPr>
        </p:nvSpPr>
        <p:spPr/>
        <p:txBody>
          <a:bodyPr>
            <a:normAutofit fontScale="92500"/>
          </a:bodyPr>
          <a:lstStyle/>
          <a:p>
            <a:pPr algn="just"/>
            <a:r>
              <a:rPr lang="sr-Cyrl-RS" dirty="0" smtClean="0"/>
              <a:t>Поништај</a:t>
            </a:r>
          </a:p>
          <a:p>
            <a:pPr algn="just"/>
            <a:r>
              <a:rPr lang="sr-Cyrl-RS" dirty="0" smtClean="0"/>
              <a:t>Страна у чијем је интересу рушљивост установљена може подићи тужбу за поништај у субјективном року од годину и објективном року од три године; право да се захтева поништај је преображајно право; рок за поништај је преклузиван; судска одлука има конститутивно дејство; поништај дејствује ретроактивно (утицај поништаја на стечено право својине прибавиоца и трећег лица – тзв. домино ефекат као удар на сигурност правног промета);</a:t>
            </a:r>
          </a:p>
          <a:p>
            <a:pPr algn="just"/>
            <a:r>
              <a:rPr lang="sr-Cyrl-RS" dirty="0" smtClean="0"/>
              <a:t>Изузетак: вансудски поништај рушљивог уговора.</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Рушљиви правни послови</a:t>
            </a:r>
            <a:endParaRPr lang="en-US" dirty="0"/>
          </a:p>
        </p:txBody>
      </p:sp>
      <p:sp>
        <p:nvSpPr>
          <p:cNvPr id="3" name="Content Placeholder 2"/>
          <p:cNvSpPr>
            <a:spLocks noGrp="1"/>
          </p:cNvSpPr>
          <p:nvPr>
            <p:ph sz="quarter" idx="1"/>
          </p:nvPr>
        </p:nvSpPr>
        <p:spPr/>
        <p:txBody>
          <a:bodyPr/>
          <a:lstStyle/>
          <a:p>
            <a:pPr algn="just"/>
            <a:r>
              <a:rPr lang="sr-Cyrl-RS" dirty="0" smtClean="0"/>
              <a:t>Чл. 111 ЗОО </a:t>
            </a:r>
          </a:p>
          <a:p>
            <a:pPr algn="just">
              <a:buNone/>
            </a:pPr>
            <a:r>
              <a:rPr lang="sr-Cyrl-RS" dirty="0" smtClean="0"/>
              <a:t>“Уговор је рушљив кад га је закључила страна ограничено пословно способна, кад је при његовом закључењу било мана у погледу воље страна...”</a:t>
            </a:r>
          </a:p>
          <a:p>
            <a:pPr algn="just"/>
            <a:r>
              <a:rPr lang="sr-Cyrl-RS" dirty="0" smtClean="0"/>
              <a:t>Правни послови старијих малолетника закључени без сагласности законског заступника су храмајући, јер не производе правно дејство док не добију сагласност; рушљиви производе правно дејство од тренутка настанка. </a:t>
            </a:r>
          </a:p>
          <a:p>
            <a:pPr algn="just"/>
            <a:endParaRPr lang="sr-Cyrl-RS" dirty="0" smtClean="0"/>
          </a:p>
          <a:p>
            <a:pPr algn="just"/>
            <a:endParaRPr lang="sr-Cyrl-RS" dirty="0" smtClean="0"/>
          </a:p>
          <a:p>
            <a:pPr algn="just">
              <a:buNone/>
            </a:pPr>
            <a:endParaRPr lang="sr-Cyrl-RS" dirty="0" smtClean="0"/>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2. Појам воље и њене особине</a:t>
            </a:r>
            <a:endParaRPr lang="en-US" dirty="0"/>
          </a:p>
        </p:txBody>
      </p:sp>
      <p:sp>
        <p:nvSpPr>
          <p:cNvPr id="3" name="Content Placeholder 2"/>
          <p:cNvSpPr>
            <a:spLocks noGrp="1"/>
          </p:cNvSpPr>
          <p:nvPr>
            <p:ph sz="quarter" idx="1"/>
          </p:nvPr>
        </p:nvSpPr>
        <p:spPr/>
        <p:txBody>
          <a:bodyPr>
            <a:normAutofit fontScale="62500" lnSpcReduction="20000"/>
          </a:bodyPr>
          <a:lstStyle/>
          <a:p>
            <a:endParaRPr lang="sr-Cyrl-RS" dirty="0" smtClean="0"/>
          </a:p>
          <a:p>
            <a:r>
              <a:rPr lang="sr-Cyrl-RS" dirty="0" smtClean="0"/>
              <a:t>Да би воља произвела правно дејство она мора бити </a:t>
            </a:r>
            <a:r>
              <a:rPr lang="sr-Cyrl-RS" b="1" dirty="0" smtClean="0"/>
              <a:t>правнорелевантна </a:t>
            </a:r>
            <a:r>
              <a:rPr lang="sr-Cyrl-RS" dirty="0" smtClean="0"/>
              <a:t>– изјавилац мора имати </a:t>
            </a:r>
            <a:r>
              <a:rPr lang="sr-Cyrl-RS" b="1" dirty="0"/>
              <a:t>свест</a:t>
            </a:r>
            <a:r>
              <a:rPr lang="sr-Cyrl-RS" dirty="0"/>
              <a:t> </a:t>
            </a:r>
            <a:r>
              <a:rPr lang="sr-Cyrl-RS" dirty="0" smtClean="0"/>
              <a:t>(свест </a:t>
            </a:r>
            <a:r>
              <a:rPr lang="sr-Cyrl-RS" dirty="0"/>
              <a:t>значи да лице поседује могућност да снагом свог ума схвати домашај свог </a:t>
            </a:r>
            <a:r>
              <a:rPr lang="sr-Cyrl-RS" dirty="0" smtClean="0"/>
              <a:t>акта) и </a:t>
            </a:r>
            <a:r>
              <a:rPr lang="sr-Cyrl-RS" b="1" dirty="0" smtClean="0"/>
              <a:t>намеру</a:t>
            </a:r>
            <a:r>
              <a:rPr lang="sr-Cyrl-RS" dirty="0" smtClean="0"/>
              <a:t> (да његова изјава произведе одређене последице). </a:t>
            </a:r>
          </a:p>
          <a:p>
            <a:endParaRPr lang="sr-Cyrl-RS" dirty="0" smtClean="0"/>
          </a:p>
          <a:p>
            <a:r>
              <a:rPr lang="sr-Cyrl-RS" dirty="0" smtClean="0"/>
              <a:t>Воља мора имати одређене </a:t>
            </a:r>
            <a:r>
              <a:rPr lang="sr-Cyrl-RS" b="1" dirty="0" smtClean="0"/>
              <a:t>особине</a:t>
            </a:r>
            <a:r>
              <a:rPr lang="sr-Cyrl-RS" dirty="0" smtClean="0"/>
              <a:t>:</a:t>
            </a:r>
          </a:p>
          <a:p>
            <a:pPr marL="0" indent="0">
              <a:buNone/>
            </a:pPr>
            <a:r>
              <a:rPr lang="sr-Cyrl-RS" dirty="0" smtClean="0"/>
              <a:t>1. </a:t>
            </a:r>
            <a:r>
              <a:rPr lang="sr-Cyrl-RS" b="1" dirty="0" smtClean="0"/>
              <a:t>озбиљна</a:t>
            </a:r>
            <a:r>
              <a:rPr lang="sr-Cyrl-RS" dirty="0" smtClean="0"/>
              <a:t> – „нема шале код правног посла“;</a:t>
            </a:r>
          </a:p>
          <a:p>
            <a:pPr marL="0" indent="0">
              <a:buNone/>
            </a:pPr>
            <a:r>
              <a:rPr lang="sr-Cyrl-RS" dirty="0" smtClean="0"/>
              <a:t>2. </a:t>
            </a:r>
            <a:r>
              <a:rPr lang="sr-Cyrl-RS" b="1" dirty="0" smtClean="0"/>
              <a:t>стварна</a:t>
            </a:r>
            <a:r>
              <a:rPr lang="sr-Cyrl-RS" dirty="0" smtClean="0"/>
              <a:t> - привидна;</a:t>
            </a:r>
          </a:p>
          <a:p>
            <a:pPr marL="0" indent="0">
              <a:buNone/>
            </a:pPr>
            <a:r>
              <a:rPr lang="sr-Cyrl-RS" dirty="0" smtClean="0"/>
              <a:t>3. мора се односити на нешто што је </a:t>
            </a:r>
            <a:r>
              <a:rPr lang="sr-Cyrl-RS" b="1" dirty="0" smtClean="0"/>
              <a:t>могуће</a:t>
            </a:r>
            <a:r>
              <a:rPr lang="sr-Cyrl-RS" dirty="0" smtClean="0"/>
              <a:t>;</a:t>
            </a:r>
          </a:p>
          <a:p>
            <a:pPr marL="0" indent="0">
              <a:buNone/>
            </a:pPr>
            <a:r>
              <a:rPr lang="sr-Cyrl-RS" dirty="0" smtClean="0"/>
              <a:t>4. мора да потиче од лица које има </a:t>
            </a:r>
            <a:r>
              <a:rPr lang="sr-Cyrl-RS" b="1" dirty="0" smtClean="0"/>
              <a:t>пословну способност </a:t>
            </a:r>
            <a:r>
              <a:rPr lang="sr-Cyrl-RS" dirty="0" smtClean="0"/>
              <a:t>(или овлашћење за заступање);</a:t>
            </a:r>
          </a:p>
          <a:p>
            <a:pPr marL="0" indent="0">
              <a:buNone/>
            </a:pPr>
            <a:r>
              <a:rPr lang="sr-Cyrl-RS" dirty="0" smtClean="0"/>
              <a:t>5</a:t>
            </a:r>
            <a:r>
              <a:rPr lang="sr-Cyrl-RS" dirty="0"/>
              <a:t>.</a:t>
            </a:r>
            <a:r>
              <a:rPr lang="sr-Cyrl-RS" dirty="0" smtClean="0"/>
              <a:t> </a:t>
            </a:r>
            <a:r>
              <a:rPr lang="sr-Cyrl-RS" dirty="0"/>
              <a:t>у</a:t>
            </a:r>
            <a:r>
              <a:rPr lang="sr-Cyrl-RS" dirty="0" smtClean="0"/>
              <a:t> одређеној </a:t>
            </a:r>
            <a:r>
              <a:rPr lang="sr-Cyrl-RS" b="1" dirty="0" smtClean="0"/>
              <a:t>форми</a:t>
            </a:r>
            <a:r>
              <a:rPr lang="sr-Cyrl-RS" dirty="0" smtClean="0"/>
              <a:t> код формалних правних послова.</a:t>
            </a:r>
            <a:r>
              <a:rPr lang="sr-Cyrl-RS" dirty="0"/>
              <a:t> </a:t>
            </a:r>
            <a:endParaRPr lang="sr-Cyrl-RS" dirty="0" smtClean="0"/>
          </a:p>
          <a:p>
            <a:pPr marL="0" indent="0">
              <a:buNone/>
            </a:pPr>
            <a:r>
              <a:rPr lang="sr-Cyrl-RS" dirty="0"/>
              <a:t>6</a:t>
            </a:r>
            <a:r>
              <a:rPr lang="sr-Cyrl-RS" dirty="0" smtClean="0"/>
              <a:t>.*слободна </a:t>
            </a:r>
            <a:r>
              <a:rPr lang="sr-Cyrl-RS" dirty="0"/>
              <a:t>– иако је манљива посао постоји, али није </a:t>
            </a:r>
            <a:r>
              <a:rPr lang="sr-Cyrl-RS" dirty="0" smtClean="0"/>
              <a:t>пуноважан (рушљив) – </a:t>
            </a:r>
            <a:r>
              <a:rPr lang="sr-Cyrl-RS" dirty="0"/>
              <a:t>осим код физичке принуде која искључује </a:t>
            </a:r>
            <a:r>
              <a:rPr lang="sr-Cyrl-RS" dirty="0" smtClean="0"/>
              <a:t>вољу (непостојећи);</a:t>
            </a:r>
          </a:p>
          <a:p>
            <a:pPr marL="0" indent="0">
              <a:buNone/>
            </a:pPr>
            <a:r>
              <a:rPr lang="sr-Cyrl-RS" dirty="0" smtClean="0"/>
              <a:t>7.* мора се односити на нешто што није забрањено правом или моралом – тада посао постоји, али је непуноважан - ништав.</a:t>
            </a:r>
            <a:endParaRPr lang="sr-Cyrl-RS" dirty="0"/>
          </a:p>
          <a:p>
            <a:pPr marL="0" indent="0">
              <a:buNone/>
            </a:pPr>
            <a:endParaRPr lang="sr-Cyrl-RS" dirty="0" smtClean="0"/>
          </a:p>
          <a:p>
            <a:endParaRPr lang="sr-Cyrl-RS" dirty="0"/>
          </a:p>
          <a:p>
            <a:endParaRPr lang="en-US" dirty="0"/>
          </a:p>
        </p:txBody>
      </p:sp>
    </p:spTree>
    <p:extLst>
      <p:ext uri="{BB962C8B-B14F-4D97-AF65-F5344CB8AC3E}">
        <p14:creationId xmlns:p14="http://schemas.microsoft.com/office/powerpoint/2010/main" val="10639674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Рушљиви правни послови</a:t>
            </a:r>
            <a:endParaRPr lang="en-US" dirty="0"/>
          </a:p>
        </p:txBody>
      </p:sp>
      <p:sp>
        <p:nvSpPr>
          <p:cNvPr id="3" name="Content Placeholder 2"/>
          <p:cNvSpPr>
            <a:spLocks noGrp="1"/>
          </p:cNvSpPr>
          <p:nvPr>
            <p:ph sz="quarter" idx="1"/>
          </p:nvPr>
        </p:nvSpPr>
        <p:spPr/>
        <p:txBody>
          <a:bodyPr/>
          <a:lstStyle/>
          <a:p>
            <a:r>
              <a:rPr lang="sr-Cyrl-RS" dirty="0" smtClean="0"/>
              <a:t>Мане воље које доводе до рушљивости:</a:t>
            </a:r>
          </a:p>
          <a:p>
            <a:pPr algn="just"/>
            <a:r>
              <a:rPr lang="sr-Cyrl-RS" dirty="0" smtClean="0"/>
              <a:t>Битна заблуда: заблуда о битним својствима предмета, заблуда о личности (лични уговори), заблуда о побуди (доброчини уговори), као и заблуда о оним околностима које се по обичајима у промету или по намери странака сматрају одлучним, а страна која је у заблуди не би иначе закључила уговор такве садржине.</a:t>
            </a:r>
          </a:p>
          <a:p>
            <a:pPr algn="just"/>
            <a:r>
              <a:rPr lang="sr-Cyrl-RS" dirty="0" smtClean="0"/>
              <a:t>Превара</a:t>
            </a:r>
          </a:p>
          <a:p>
            <a:pPr algn="just"/>
            <a:r>
              <a:rPr lang="sr-Cyrl-RS" dirty="0" smtClean="0"/>
              <a:t>Принуда</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Рушљиви правни послови</a:t>
            </a:r>
            <a:endParaRPr lang="en-US" dirty="0"/>
          </a:p>
        </p:txBody>
      </p:sp>
      <p:sp>
        <p:nvSpPr>
          <p:cNvPr id="3" name="Content Placeholder 2"/>
          <p:cNvSpPr>
            <a:spLocks noGrp="1"/>
          </p:cNvSpPr>
          <p:nvPr>
            <p:ph sz="quarter" idx="1"/>
          </p:nvPr>
        </p:nvSpPr>
        <p:spPr/>
        <p:txBody>
          <a:bodyPr/>
          <a:lstStyle/>
          <a:p>
            <a:r>
              <a:rPr lang="sr-Cyrl-RS" smtClean="0"/>
              <a:t>Прекомерно оштећење</a:t>
            </a:r>
            <a:endParaRPr lang="en-US"/>
          </a:p>
        </p:txBody>
      </p:sp>
      <p:sp>
        <p:nvSpPr>
          <p:cNvPr id="4" name="Rectangle 3"/>
          <p:cNvSpPr/>
          <p:nvPr/>
        </p:nvSpPr>
        <p:spPr>
          <a:xfrm>
            <a:off x="838200" y="2209800"/>
            <a:ext cx="6629400" cy="3693319"/>
          </a:xfrm>
          <a:prstGeom prst="rect">
            <a:avLst/>
          </a:prstGeom>
        </p:spPr>
        <p:txBody>
          <a:bodyPr wrap="square">
            <a:spAutoFit/>
          </a:bodyPr>
          <a:lstStyle/>
          <a:p>
            <a:r>
              <a:rPr lang="vi-VN" dirty="0"/>
              <a:t>Član 139</a:t>
            </a:r>
          </a:p>
          <a:p>
            <a:r>
              <a:rPr lang="vi-VN" dirty="0"/>
              <a:t>(1) Ako je između obaveza ugovornih strana u dvostranom ugovoru postojala u vreme zaključenja ugovora očigledna nesrazmera, oštećena strana može zahtevati poništenje ugovora ako za pravu vrednost tada nije znala niti je morala znati.</a:t>
            </a:r>
          </a:p>
          <a:p>
            <a:r>
              <a:rPr lang="vi-VN" dirty="0"/>
              <a:t>(2) Pravo da se zahteva poništenje ugovora prestaje istekom jedne godine od njegovog zaključenja.</a:t>
            </a:r>
          </a:p>
          <a:p>
            <a:r>
              <a:rPr lang="vi-VN" dirty="0"/>
              <a:t>(3) Odricanje unapred od ovog prava nema pravnog dejstva.</a:t>
            </a:r>
          </a:p>
          <a:p>
            <a:r>
              <a:rPr lang="vi-VN" dirty="0"/>
              <a:t>(4) Ugovor će ostati na snazi ako druga strana ponudi dopunu do prave vrednosti.</a:t>
            </a:r>
          </a:p>
          <a:p>
            <a:r>
              <a:rPr lang="vi-VN" dirty="0"/>
              <a:t>(5) Zbog ove nesrazmere ne može se tražiti poništenje ugovora na sreću, javne prodaje, kao ni onda kad je za stvar data viša cena iz osobite naklonosti.</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I</a:t>
            </a:r>
            <a:r>
              <a:rPr lang="sr-Latn-RS" i="1" dirty="0" smtClean="0"/>
              <a:t>n favorem contractus </a:t>
            </a:r>
            <a:r>
              <a:rPr lang="sr-Latn-RS" dirty="0" smtClean="0"/>
              <a:t>–</a:t>
            </a:r>
            <a:br>
              <a:rPr lang="sr-Latn-RS" dirty="0" smtClean="0"/>
            </a:br>
            <a:r>
              <a:rPr lang="sr-Latn-RS" dirty="0" smtClean="0"/>
              <a:t>1. </a:t>
            </a:r>
            <a:r>
              <a:rPr lang="sr-Cyrl-RS" dirty="0" smtClean="0"/>
              <a:t>Конверзија уговора</a:t>
            </a:r>
            <a:endParaRPr lang="en-US" dirty="0"/>
          </a:p>
        </p:txBody>
      </p:sp>
      <p:sp>
        <p:nvSpPr>
          <p:cNvPr id="3" name="Content Placeholder 2"/>
          <p:cNvSpPr>
            <a:spLocks noGrp="1"/>
          </p:cNvSpPr>
          <p:nvPr>
            <p:ph sz="quarter" idx="1"/>
          </p:nvPr>
        </p:nvSpPr>
        <p:spPr/>
        <p:txBody>
          <a:bodyPr/>
          <a:lstStyle/>
          <a:p>
            <a:pPr marL="0" indent="0">
              <a:buNone/>
            </a:pPr>
            <a:r>
              <a:rPr lang="sr-Cyrl-RS" sz="2000" dirty="0" smtClean="0"/>
              <a:t>Чл. 106 ЗОО.</a:t>
            </a:r>
          </a:p>
          <a:p>
            <a:pPr marL="0" indent="0">
              <a:buNone/>
            </a:pPr>
            <a:r>
              <a:rPr lang="sr-Cyrl-RS" sz="1800" dirty="0" smtClean="0"/>
              <a:t>Када (1) ништав </a:t>
            </a:r>
            <a:r>
              <a:rPr lang="sr-Cyrl-RS" sz="1800" dirty="0"/>
              <a:t>уговор испуњава услове за </a:t>
            </a:r>
            <a:r>
              <a:rPr lang="sr-Cyrl-RS" sz="1800" dirty="0" smtClean="0"/>
              <a:t>(2) пуноважност </a:t>
            </a:r>
            <a:r>
              <a:rPr lang="sr-Cyrl-RS" sz="1800" dirty="0"/>
              <a:t>неког другог уговора, онда ће међу уговарачима важити тај други уговор, ако би то било у сагласности са </a:t>
            </a:r>
            <a:r>
              <a:rPr lang="sr-Cyrl-RS" sz="1800" dirty="0" smtClean="0"/>
              <a:t>(3) циљем </a:t>
            </a:r>
            <a:r>
              <a:rPr lang="sr-Cyrl-RS" sz="1800" dirty="0"/>
              <a:t>који су уговарачи имали у виду кад су уговор закључили и ако се може узети да би они закључили </a:t>
            </a:r>
            <a:r>
              <a:rPr lang="sr-Cyrl-RS" sz="1800" dirty="0" smtClean="0"/>
              <a:t>(4) тај </a:t>
            </a:r>
            <a:r>
              <a:rPr lang="sr-Cyrl-RS" sz="1800" dirty="0"/>
              <a:t>уговор </a:t>
            </a:r>
            <a:r>
              <a:rPr lang="sr-Cyrl-RS" sz="1800" dirty="0" smtClean="0"/>
              <a:t>(5) да </a:t>
            </a:r>
            <a:r>
              <a:rPr lang="sr-Cyrl-RS" sz="1800" dirty="0"/>
              <a:t>су знали за ништавост свог </a:t>
            </a:r>
            <a:r>
              <a:rPr lang="sr-Cyrl-RS" sz="1800" dirty="0" smtClean="0"/>
              <a:t>уговора.</a:t>
            </a:r>
          </a:p>
          <a:p>
            <a:r>
              <a:rPr lang="sr-Cyrl-RS" sz="1800" dirty="0" smtClean="0"/>
              <a:t>У ком тренутку долази до конверзије – замене претварања неваљаног уговора у „заменски“?</a:t>
            </a:r>
          </a:p>
          <a:p>
            <a:r>
              <a:rPr lang="sr-Cyrl-RS" sz="1800" dirty="0" smtClean="0"/>
              <a:t>Који уговори могу бити конвертовани?</a:t>
            </a:r>
          </a:p>
          <a:p>
            <a:r>
              <a:rPr lang="sr-Cyrl-RS" sz="1800" dirty="0" smtClean="0"/>
              <a:t>Које услове законодавац захтева за примену института конверзије?</a:t>
            </a:r>
          </a:p>
          <a:p>
            <a:r>
              <a:rPr lang="sr-Cyrl-RS" sz="1800" dirty="0" smtClean="0"/>
              <a:t>Конверзија:</a:t>
            </a:r>
          </a:p>
          <a:p>
            <a:pPr marL="0" indent="0">
              <a:buNone/>
            </a:pPr>
            <a:r>
              <a:rPr lang="sr-Cyrl-RS" sz="1800" dirty="0" smtClean="0"/>
              <a:t>1. законска - неспорно</a:t>
            </a:r>
          </a:p>
          <a:p>
            <a:pPr marL="0" indent="0">
              <a:buNone/>
            </a:pPr>
            <a:r>
              <a:rPr lang="sr-Cyrl-RS" sz="1800" dirty="0" smtClean="0"/>
              <a:t>2. вољна - неспорно</a:t>
            </a:r>
          </a:p>
          <a:p>
            <a:pPr marL="0" indent="0">
              <a:buNone/>
            </a:pPr>
            <a:r>
              <a:rPr lang="sr-Cyrl-RS" sz="1800" dirty="0" smtClean="0"/>
              <a:t>3. </a:t>
            </a:r>
            <a:r>
              <a:rPr lang="sr-Cyrl-RS" sz="1800" dirty="0"/>
              <a:t>с</a:t>
            </a:r>
            <a:r>
              <a:rPr lang="sr-Cyrl-RS" sz="1800" dirty="0" smtClean="0"/>
              <a:t>удска (?!)</a:t>
            </a:r>
          </a:p>
          <a:p>
            <a:endParaRPr lang="en-US" sz="1800" dirty="0"/>
          </a:p>
        </p:txBody>
      </p:sp>
    </p:spTree>
    <p:extLst>
      <p:ext uri="{BB962C8B-B14F-4D97-AF65-F5344CB8AC3E}">
        <p14:creationId xmlns:p14="http://schemas.microsoft.com/office/powerpoint/2010/main" val="27490212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2. </a:t>
            </a:r>
            <a:r>
              <a:rPr lang="sr-Cyrl-RS" dirty="0" smtClean="0"/>
              <a:t>Конвалидација уговора</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sr-Cyrl-RS" dirty="0" smtClean="0"/>
              <a:t>Рушљиви уговори – правило. Конвалидација као </a:t>
            </a:r>
            <a:r>
              <a:rPr lang="sr-Cyrl-RS" dirty="0"/>
              <a:t>накнадно оснажење рушљивог правног посла; правни посао постаје пуноважан; не може се више поништити; правна дејства опстају, “учвршћују се”.</a:t>
            </a:r>
          </a:p>
          <a:p>
            <a:pPr algn="just"/>
            <a:r>
              <a:rPr lang="sr-Cyrl-RS" dirty="0"/>
              <a:t>Вољна конвалидација – уколико се страна која има право да захтева поништај одрекне тог свог права; извршење уговора.</a:t>
            </a:r>
          </a:p>
          <a:p>
            <a:pPr algn="just"/>
            <a:r>
              <a:rPr lang="sr-Cyrl-RS" dirty="0"/>
              <a:t>Законска конвалидација – наступа по сили закона истеком рока у којем је поништај могао да се захтева.</a:t>
            </a:r>
          </a:p>
          <a:p>
            <a:pPr algn="just"/>
            <a:r>
              <a:rPr lang="sr-Cyrl-RS" dirty="0"/>
              <a:t>Изјашњење позване уговорне стране да остаје при уговору (код вансудског поништаја). </a:t>
            </a:r>
            <a:endParaRPr lang="en-US" dirty="0"/>
          </a:p>
          <a:p>
            <a:endParaRPr lang="sr-Cyrl-RS" dirty="0" smtClean="0"/>
          </a:p>
          <a:p>
            <a:r>
              <a:rPr lang="sr-Cyrl-RS" dirty="0" smtClean="0"/>
              <a:t>Правно неваљани нерушљиви уговори – изузетак:</a:t>
            </a:r>
          </a:p>
          <a:p>
            <a:pPr marL="0" indent="0">
              <a:buNone/>
            </a:pPr>
            <a:r>
              <a:rPr lang="sr-Cyrl-RS" dirty="0" smtClean="0"/>
              <a:t>1. Конвалидација ништавог уговора – чл. 107 ЗОО</a:t>
            </a:r>
          </a:p>
          <a:p>
            <a:pPr marL="0" indent="0">
              <a:buNone/>
            </a:pPr>
            <a:r>
              <a:rPr lang="sr-Cyrl-RS" dirty="0" smtClean="0"/>
              <a:t>2. Конвалидација непостојећег уговора – чл. 73 ЗОО</a:t>
            </a:r>
            <a:endParaRPr lang="en-US" dirty="0"/>
          </a:p>
        </p:txBody>
      </p:sp>
    </p:spTree>
    <p:extLst>
      <p:ext uri="{BB962C8B-B14F-4D97-AF65-F5344CB8AC3E}">
        <p14:creationId xmlns:p14="http://schemas.microsoft.com/office/powerpoint/2010/main" val="34745644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3. </a:t>
            </a:r>
            <a:r>
              <a:rPr lang="sr-Cyrl-RS" dirty="0" smtClean="0"/>
              <a:t>Делимична ништавост</a:t>
            </a:r>
            <a:endParaRPr lang="en-US" dirty="0"/>
          </a:p>
        </p:txBody>
      </p:sp>
      <p:sp>
        <p:nvSpPr>
          <p:cNvPr id="3" name="Content Placeholder 2"/>
          <p:cNvSpPr>
            <a:spLocks noGrp="1"/>
          </p:cNvSpPr>
          <p:nvPr>
            <p:ph sz="quarter" idx="1"/>
          </p:nvPr>
        </p:nvSpPr>
        <p:spPr/>
        <p:txBody>
          <a:bodyPr>
            <a:normAutofit lnSpcReduction="10000"/>
          </a:bodyPr>
          <a:lstStyle/>
          <a:p>
            <a:r>
              <a:rPr lang="sr-Cyrl-RS" dirty="0" smtClean="0"/>
              <a:t>Делимична ништавост, чл. 105 ЗОО:</a:t>
            </a:r>
          </a:p>
          <a:p>
            <a:pPr marL="514350" indent="-514350">
              <a:buAutoNum type="arabicParenBoth"/>
            </a:pPr>
            <a:r>
              <a:rPr lang="sr-Cyrl-RS" dirty="0" smtClean="0"/>
              <a:t>Ништавост неке одредбе уговора не повлачи ништавост и самог уговора, ако он може опстати без ништаве одредбе, и ако она није била ни услов уговора ни одлучујућа побуда због које је уговор закључен.</a:t>
            </a:r>
          </a:p>
          <a:p>
            <a:pPr marL="514350" indent="-514350">
              <a:buAutoNum type="arabicParenBoth"/>
            </a:pPr>
            <a:r>
              <a:rPr lang="sr-Cyrl-RS" dirty="0" smtClean="0"/>
              <a:t>Али ће уговор остати на снази чак и ако је ништава одредба била услов или одлучујућа побуда уговора у случају кад је ништавост установљена управо да би уговор био ослобођен те одредбе и важио без ње.</a:t>
            </a:r>
            <a:endParaRPr lang="en-US" dirty="0"/>
          </a:p>
        </p:txBody>
      </p:sp>
    </p:spTree>
    <p:extLst>
      <p:ext uri="{BB962C8B-B14F-4D97-AF65-F5344CB8AC3E}">
        <p14:creationId xmlns:p14="http://schemas.microsoft.com/office/powerpoint/2010/main" val="38215054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4. Ратификација уговора</a:t>
            </a:r>
            <a:endParaRPr lang="en-US" dirty="0"/>
          </a:p>
        </p:txBody>
      </p:sp>
      <p:sp>
        <p:nvSpPr>
          <p:cNvPr id="3" name="Content Placeholder 2"/>
          <p:cNvSpPr>
            <a:spLocks noGrp="1"/>
          </p:cNvSpPr>
          <p:nvPr>
            <p:ph sz="quarter" idx="1"/>
          </p:nvPr>
        </p:nvSpPr>
        <p:spPr/>
        <p:txBody>
          <a:bodyPr>
            <a:normAutofit fontScale="77500" lnSpcReduction="20000"/>
          </a:bodyPr>
          <a:lstStyle/>
          <a:p>
            <a:r>
              <a:rPr lang="ru-RU" dirty="0"/>
              <a:t>Ратификација се састоји у накнадној сагласности – одобрењу </a:t>
            </a:r>
            <a:r>
              <a:rPr lang="ru-RU" dirty="0" smtClean="0"/>
              <a:t>за закључење </a:t>
            </a:r>
            <a:r>
              <a:rPr lang="ru-RU" dirty="0"/>
              <a:t>уговора чије је формирање остало у покушају баш због </a:t>
            </a:r>
            <a:r>
              <a:rPr lang="ru-RU" dirty="0" smtClean="0"/>
              <a:t>тога што </a:t>
            </a:r>
            <a:r>
              <a:rPr lang="ru-RU" dirty="0"/>
              <a:t>нису испуњени сви неопходни услови. </a:t>
            </a:r>
            <a:endParaRPr lang="ru-RU" dirty="0" smtClean="0"/>
          </a:p>
          <a:p>
            <a:r>
              <a:rPr lang="ru-RU" dirty="0" smtClean="0"/>
              <a:t>Ратификација </a:t>
            </a:r>
            <a:r>
              <a:rPr lang="ru-RU" dirty="0"/>
              <a:t>има улогу </a:t>
            </a:r>
            <a:r>
              <a:rPr lang="ru-RU" dirty="0" smtClean="0"/>
              <a:t>допуне - </a:t>
            </a:r>
            <a:r>
              <a:rPr lang="ru-RU" dirty="0"/>
              <a:t>она надомешћује елемент који недостаје и заокружује </a:t>
            </a:r>
            <a:r>
              <a:rPr lang="ru-RU" dirty="0" smtClean="0"/>
              <a:t>процес настанка </a:t>
            </a:r>
            <a:r>
              <a:rPr lang="ru-RU" dirty="0"/>
              <a:t>уговора. </a:t>
            </a:r>
            <a:endParaRPr lang="ru-RU" dirty="0" smtClean="0"/>
          </a:p>
          <a:p>
            <a:r>
              <a:rPr lang="ru-RU" dirty="0" smtClean="0"/>
              <a:t>Ратификацијом </a:t>
            </a:r>
            <a:r>
              <a:rPr lang="ru-RU" dirty="0"/>
              <a:t>тако непостојећи уговор добија </a:t>
            </a:r>
            <a:r>
              <a:rPr lang="ru-RU" dirty="0" smtClean="0"/>
              <a:t>и једини </a:t>
            </a:r>
            <a:r>
              <a:rPr lang="ru-RU" dirty="0"/>
              <a:t>елемент који му недостаје и од тог тренутка се може </a:t>
            </a:r>
            <a:r>
              <a:rPr lang="ru-RU" dirty="0" smtClean="0"/>
              <a:t>сматрати коначно </a:t>
            </a:r>
            <a:r>
              <a:rPr lang="ru-RU" dirty="0"/>
              <a:t>закљученим. Повратно дејство одобрења успоставља стање </a:t>
            </a:r>
            <a:r>
              <a:rPr lang="ru-RU" dirty="0" smtClean="0"/>
              <a:t>као да </a:t>
            </a:r>
            <a:r>
              <a:rPr lang="ru-RU" dirty="0"/>
              <a:t>је уговор био постојећи и пуноважан од тренутка покушаја </a:t>
            </a:r>
            <a:r>
              <a:rPr lang="ru-RU" dirty="0" smtClean="0"/>
              <a:t>закљу</a:t>
            </a:r>
            <a:r>
              <a:rPr lang="sr-Cyrl-RS" dirty="0" smtClean="0"/>
              <a:t>чења. </a:t>
            </a:r>
          </a:p>
          <a:p>
            <a:r>
              <a:rPr lang="ru-RU" dirty="0" smtClean="0"/>
              <a:t>Ратификацијом </a:t>
            </a:r>
            <a:r>
              <a:rPr lang="ru-RU" dirty="0"/>
              <a:t>се „поправља“ грешка, надомешћује недостатак </a:t>
            </a:r>
            <a:r>
              <a:rPr lang="ru-RU" dirty="0" smtClean="0"/>
              <a:t>који постоји </a:t>
            </a:r>
            <a:r>
              <a:rPr lang="ru-RU" dirty="0"/>
              <a:t>код једне уговорне стране – недостатак довољног обима </a:t>
            </a:r>
            <a:r>
              <a:rPr lang="ru-RU" dirty="0" smtClean="0"/>
              <a:t>пословне </a:t>
            </a:r>
            <a:r>
              <a:rPr lang="ru-RU" dirty="0"/>
              <a:t>способности старијих </a:t>
            </a:r>
            <a:r>
              <a:rPr lang="ru-RU" dirty="0" smtClean="0"/>
              <a:t>малолетника </a:t>
            </a:r>
            <a:r>
              <a:rPr lang="ru-RU" dirty="0"/>
              <a:t>и лица њима уподобљених </a:t>
            </a:r>
            <a:r>
              <a:rPr lang="ru-RU" dirty="0" smtClean="0"/>
              <a:t>и </a:t>
            </a:r>
            <a:r>
              <a:rPr lang="sr-Cyrl-RS" dirty="0" smtClean="0"/>
              <a:t>недостатак </a:t>
            </a:r>
            <a:r>
              <a:rPr lang="sr-Cyrl-RS" dirty="0"/>
              <a:t>овлашћења за </a:t>
            </a:r>
            <a:r>
              <a:rPr lang="sr-Cyrl-RS" dirty="0" smtClean="0"/>
              <a:t>заступање.</a:t>
            </a:r>
            <a:endParaRPr lang="en-US" dirty="0"/>
          </a:p>
        </p:txBody>
      </p:sp>
    </p:spTree>
    <p:extLst>
      <p:ext uri="{BB962C8B-B14F-4D97-AF65-F5344CB8AC3E}">
        <p14:creationId xmlns:p14="http://schemas.microsoft.com/office/powerpoint/2010/main" val="42301626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5. Ревизија зеленашког уговора</a:t>
            </a:r>
            <a:endParaRPr lang="en-US" dirty="0"/>
          </a:p>
        </p:txBody>
      </p:sp>
      <p:sp>
        <p:nvSpPr>
          <p:cNvPr id="3" name="Content Placeholder 2"/>
          <p:cNvSpPr>
            <a:spLocks noGrp="1"/>
          </p:cNvSpPr>
          <p:nvPr>
            <p:ph sz="quarter" idx="1"/>
          </p:nvPr>
        </p:nvSpPr>
        <p:spPr/>
        <p:txBody>
          <a:bodyPr>
            <a:normAutofit fontScale="77500" lnSpcReduction="20000"/>
          </a:bodyPr>
          <a:lstStyle/>
          <a:p>
            <a:r>
              <a:rPr lang="ru-RU" dirty="0" smtClean="0"/>
              <a:t>Сличност </a:t>
            </a:r>
            <a:r>
              <a:rPr lang="ru-RU" dirty="0"/>
              <a:t>судске ревизије и судске конвалидације је </a:t>
            </a:r>
            <a:r>
              <a:rPr lang="ru-RU" dirty="0" smtClean="0"/>
              <a:t>неспорна будући да </a:t>
            </a:r>
            <a:r>
              <a:rPr lang="ru-RU" dirty="0"/>
              <a:t>је у оба случаја неминовна улога суда, чија одлука има </a:t>
            </a:r>
            <a:r>
              <a:rPr lang="ru-RU" dirty="0" smtClean="0"/>
              <a:t>конститутивно </a:t>
            </a:r>
            <a:r>
              <a:rPr lang="ru-RU" dirty="0"/>
              <a:t>дејсто; циљ судског поступка је оснажење неваљаног </a:t>
            </a:r>
            <a:r>
              <a:rPr lang="ru-RU" dirty="0" smtClean="0"/>
              <a:t>уговора</a:t>
            </a:r>
            <a:r>
              <a:rPr lang="ru-RU" dirty="0"/>
              <a:t>, а судски поступак се покреће на захтев уговорне стране у чијем </a:t>
            </a:r>
            <a:r>
              <a:rPr lang="ru-RU" dirty="0" smtClean="0"/>
              <a:t>је интересу ревизија. </a:t>
            </a:r>
          </a:p>
          <a:p>
            <a:r>
              <a:rPr lang="ru-RU" dirty="0" smtClean="0"/>
              <a:t>Ипак</a:t>
            </a:r>
            <a:r>
              <a:rPr lang="ru-RU" dirty="0"/>
              <a:t>, колико год да </a:t>
            </a:r>
            <a:r>
              <a:rPr lang="ru-RU" dirty="0" smtClean="0"/>
              <a:t>судска ревизија </a:t>
            </a:r>
            <a:r>
              <a:rPr lang="ru-RU" dirty="0"/>
              <a:t>подсећа на судску конвалидацију, то су две различите </a:t>
            </a:r>
            <a:r>
              <a:rPr lang="ru-RU" dirty="0" smtClean="0"/>
              <a:t>установе будући </a:t>
            </a:r>
            <a:r>
              <a:rPr lang="ru-RU" dirty="0"/>
              <a:t>да је критеријум разликовања јасан, а произлази и из саме </a:t>
            </a:r>
            <a:r>
              <a:rPr lang="ru-RU" dirty="0" smtClean="0"/>
              <a:t>терминологије </a:t>
            </a:r>
            <a:r>
              <a:rPr lang="ru-RU" dirty="0"/>
              <a:t>– код ревизије је, дакле, реч о ревизији, измени </a:t>
            </a:r>
            <a:r>
              <a:rPr lang="ru-RU" dirty="0" smtClean="0"/>
              <a:t>садржине уговора</a:t>
            </a:r>
            <a:r>
              <a:rPr lang="ru-RU" dirty="0"/>
              <a:t>. Управо због те ревизије, садржинске измене уговора, не би </a:t>
            </a:r>
            <a:r>
              <a:rPr lang="ru-RU" dirty="0" smtClean="0"/>
              <a:t>се смело </a:t>
            </a:r>
            <a:r>
              <a:rPr lang="ru-RU" dirty="0"/>
              <a:t>говорити о конвалидацији зеленашког уговора будући да се </a:t>
            </a:r>
            <a:r>
              <a:rPr lang="ru-RU" dirty="0" smtClean="0"/>
              <a:t>конвалидацијом </a:t>
            </a:r>
            <a:r>
              <a:rPr lang="ru-RU" dirty="0"/>
              <a:t>не мења садржина уговора већ уговор такав какав је, </a:t>
            </a:r>
            <a:r>
              <a:rPr lang="ru-RU" dirty="0" smtClean="0"/>
              <a:t>садржински </a:t>
            </a:r>
            <a:r>
              <a:rPr lang="ru-RU" dirty="0"/>
              <a:t>неизмењен, бива оснажен – произведена дејства опстају (</a:t>
            </a:r>
            <a:r>
              <a:rPr lang="ru-RU" dirty="0" smtClean="0"/>
              <a:t>код рушљивих</a:t>
            </a:r>
            <a:r>
              <a:rPr lang="ru-RU" dirty="0"/>
              <a:t>) или уговор тек почиње да производи правна дејства (</a:t>
            </a:r>
            <a:r>
              <a:rPr lang="ru-RU" dirty="0" smtClean="0"/>
              <a:t>код </a:t>
            </a:r>
            <a:r>
              <a:rPr lang="sr-Cyrl-RS" dirty="0" smtClean="0"/>
              <a:t>нерушљивих </a:t>
            </a:r>
            <a:r>
              <a:rPr lang="sr-Cyrl-RS" dirty="0"/>
              <a:t>неваљаних уговора).</a:t>
            </a:r>
            <a:endParaRPr lang="en-US" dirty="0"/>
          </a:p>
        </p:txBody>
      </p:sp>
    </p:spTree>
    <p:extLst>
      <p:ext uri="{BB962C8B-B14F-4D97-AF65-F5344CB8AC3E}">
        <p14:creationId xmlns:p14="http://schemas.microsoft.com/office/powerpoint/2010/main" val="88997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3. Унутрашња и изјављена воља</a:t>
            </a:r>
            <a:endParaRPr lang="en-US" dirty="0"/>
          </a:p>
        </p:txBody>
      </p:sp>
      <p:sp>
        <p:nvSpPr>
          <p:cNvPr id="3" name="Content Placeholder 2"/>
          <p:cNvSpPr>
            <a:spLocks noGrp="1"/>
          </p:cNvSpPr>
          <p:nvPr>
            <p:ph sz="quarter" idx="1"/>
          </p:nvPr>
        </p:nvSpPr>
        <p:spPr/>
        <p:txBody>
          <a:bodyPr>
            <a:normAutofit fontScale="85000" lnSpcReduction="10000"/>
          </a:bodyPr>
          <a:lstStyle/>
          <a:p>
            <a:r>
              <a:rPr lang="sr-Cyrl-RS" dirty="0" smtClean="0"/>
              <a:t>Унутрашња воља - стварна воља, оно што заиста желимо; док је не изјавимо, не може производити правна дејства.</a:t>
            </a:r>
          </a:p>
          <a:p>
            <a:r>
              <a:rPr lang="sr-Cyrl-RS" dirty="0" smtClean="0"/>
              <a:t>Изјављена воља – оно што смо изјавили и о чему сва трећа лица једино и могу стећи сазнања; Најчешће изјављујемо оно што заиста хоћемо, али некада намерно или случајно то не мора бити тако. </a:t>
            </a:r>
            <a:endParaRPr lang="sr-Latn-RS" dirty="0" smtClean="0"/>
          </a:p>
          <a:p>
            <a:r>
              <a:rPr lang="sr-Cyrl-RS" dirty="0" smtClean="0"/>
              <a:t>Теорија воље – правни посао обавезује због воље; када изјава не одговара вољи нема ни правног дејства.</a:t>
            </a:r>
          </a:p>
          <a:p>
            <a:r>
              <a:rPr lang="sr-Cyrl-RS" dirty="0" smtClean="0"/>
              <a:t>Теорија изјаве – правни посао обавезује због изјаве; изјава увек обавезује, на њу се увек надовезују правне последице чак и онда када не одговара стварној вољи;</a:t>
            </a:r>
          </a:p>
          <a:p>
            <a:r>
              <a:rPr lang="sr-Cyrl-RS" dirty="0" smtClean="0"/>
              <a:t>Истина је негде на средини. </a:t>
            </a:r>
          </a:p>
          <a:p>
            <a:r>
              <a:rPr lang="sr-Cyrl-RS" dirty="0" smtClean="0"/>
              <a:t>Менталне резерве и мане воље.</a:t>
            </a:r>
          </a:p>
        </p:txBody>
      </p:sp>
    </p:spTree>
    <p:extLst>
      <p:ext uri="{BB962C8B-B14F-4D97-AF65-F5344CB8AC3E}">
        <p14:creationId xmlns:p14="http://schemas.microsoft.com/office/powerpoint/2010/main" val="1549405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4. Начини изјављивања воље</a:t>
            </a:r>
            <a:endParaRPr lang="en-US" dirty="0"/>
          </a:p>
        </p:txBody>
      </p:sp>
      <p:sp>
        <p:nvSpPr>
          <p:cNvPr id="3" name="Content Placeholder 2"/>
          <p:cNvSpPr>
            <a:spLocks noGrp="1"/>
          </p:cNvSpPr>
          <p:nvPr>
            <p:ph sz="quarter" idx="1"/>
          </p:nvPr>
        </p:nvSpPr>
        <p:spPr/>
        <p:txBody>
          <a:bodyPr>
            <a:normAutofit fontScale="70000" lnSpcReduction="20000"/>
          </a:bodyPr>
          <a:lstStyle/>
          <a:p>
            <a:r>
              <a:rPr lang="sr-Cyrl-RS" dirty="0" smtClean="0"/>
              <a:t>Изјава воље – акт којим једно лице испољава намеру да произведе одређено правно дејство.</a:t>
            </a:r>
          </a:p>
          <a:p>
            <a:pPr algn="just"/>
            <a:r>
              <a:rPr lang="sr-Cyrl-RS" dirty="0" smtClean="0"/>
              <a:t>Каквим поступцима/актима/понашањем се то може учинити а да другима буде јасна наша намера. Због начина на који изјављујемо вољу и степена јасноће тог начина посматрано из угла других настаје подела, па се тако воља може изјавити изричито и прећутно:</a:t>
            </a:r>
          </a:p>
          <a:p>
            <a:pPr marL="514350" indent="-514350" algn="just">
              <a:buAutoNum type="arabicPeriod"/>
            </a:pPr>
            <a:r>
              <a:rPr lang="sr-Cyrl-RS" dirty="0" smtClean="0"/>
              <a:t>Изричита изјава – лице предузима такве акте којима директно показује постојање одређене намере. Смисао изјаве воље односно тог понашања је известан и једнозначан из саме изјаве, из самог испољавања; смисао не зависи од околности у којима је изјава дата и њено значење не зависи од околности случаја.</a:t>
            </a:r>
          </a:p>
          <a:p>
            <a:pPr marL="514350" indent="-514350" algn="just">
              <a:buAutoNum type="arabicPeriod"/>
            </a:pPr>
            <a:r>
              <a:rPr lang="sr-Cyrl-RS" dirty="0" smtClean="0"/>
              <a:t>Прећутна изјава (конклудентне радње) – лице предузима такве акте на основу којих се индиректно, али сигурно може установити постојање одређене намере. Коју намеру изјавилац има закључујемо на основу околности случаја, а не на основу самог понашања. </a:t>
            </a:r>
          </a:p>
          <a:p>
            <a:endParaRPr lang="en-US" dirty="0"/>
          </a:p>
        </p:txBody>
      </p:sp>
    </p:spTree>
    <p:extLst>
      <p:ext uri="{BB962C8B-B14F-4D97-AF65-F5344CB8AC3E}">
        <p14:creationId xmlns:p14="http://schemas.microsoft.com/office/powerpoint/2010/main" val="3847548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4. Начини изјављивања воље</a:t>
            </a:r>
            <a:endParaRPr lang="en-US" dirty="0"/>
          </a:p>
        </p:txBody>
      </p:sp>
      <p:sp>
        <p:nvSpPr>
          <p:cNvPr id="3" name="Content Placeholder 2"/>
          <p:cNvSpPr>
            <a:spLocks noGrp="1"/>
          </p:cNvSpPr>
          <p:nvPr>
            <p:ph sz="quarter" idx="1"/>
          </p:nvPr>
        </p:nvSpPr>
        <p:spPr>
          <a:xfrm>
            <a:off x="192984" y="1524000"/>
            <a:ext cx="8503920" cy="4572000"/>
          </a:xfrm>
        </p:spPr>
        <p:style>
          <a:lnRef idx="2">
            <a:schemeClr val="accent5">
              <a:shade val="50000"/>
            </a:schemeClr>
          </a:lnRef>
          <a:fillRef idx="1">
            <a:schemeClr val="accent5"/>
          </a:fillRef>
          <a:effectRef idx="0">
            <a:schemeClr val="accent5"/>
          </a:effectRef>
          <a:fontRef idx="minor">
            <a:schemeClr val="lt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sr-Cyrl-R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АКТИВНО ПОНАШАЊЕ – може се изјавити воља</a:t>
            </a:r>
          </a:p>
          <a:p>
            <a:pPr marL="0" indent="0" algn="ctr">
              <a:buNone/>
            </a:pPr>
            <a:endParaRPr lang="sr-Cyrl-R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buNone/>
            </a:pPr>
            <a:endParaRPr lang="sr-Cyrl-R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buNone/>
            </a:pPr>
            <a:r>
              <a:rPr lang="sr-Cyrl-RS"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Изричито изјављивање воље                 Прећутно изјављивање воље</a:t>
            </a:r>
            <a:endParaRPr lang="sr-Cyrl-R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just">
              <a:buNone/>
            </a:pPr>
            <a:r>
              <a:rPr lang="sr-Cyrl-R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sr-Cyrl-RS"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(конклудентне   радње)</a:t>
            </a:r>
          </a:p>
          <a:p>
            <a:pPr marL="0" indent="0" algn="just">
              <a:buNone/>
            </a:pPr>
            <a:endParaRPr lang="sr-Cyrl-RS"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r>
              <a:rPr lang="sr-Cyrl-RS"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ПАСИВНО ПОНАШАЊЕ – не може се изјавити воља (изузеци постоје)</a:t>
            </a:r>
          </a:p>
          <a:p>
            <a:pPr marL="0" indent="0" algn="just">
              <a:buNone/>
            </a:pPr>
            <a:endParaRPr lang="sr-Cyrl-R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just">
              <a:buNone/>
            </a:pPr>
            <a:endParaRPr lang="sr-Cyrl-RS"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just">
              <a:buNone/>
            </a:pPr>
            <a:r>
              <a:rPr lang="sr-Cyrl-RS"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тзв. </a:t>
            </a:r>
            <a:r>
              <a:rPr lang="sr-Cyrl-R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Ћ</a:t>
            </a:r>
            <a:r>
              <a:rPr lang="sr-Cyrl-RS"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утање</a:t>
            </a:r>
            <a:endParaRPr lang="sr-Cyrl-R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endParaRPr lang="sr-Cyrl-R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sr-Cyrl-R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Down Arrow 7"/>
          <p:cNvSpPr/>
          <p:nvPr/>
        </p:nvSpPr>
        <p:spPr>
          <a:xfrm>
            <a:off x="2463598" y="2139696"/>
            <a:ext cx="484632" cy="597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9" name="Down Arrow 8"/>
          <p:cNvSpPr/>
          <p:nvPr/>
        </p:nvSpPr>
        <p:spPr>
          <a:xfrm>
            <a:off x="5664729" y="2085417"/>
            <a:ext cx="484632" cy="597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6" name="Down Arrow 5"/>
          <p:cNvSpPr/>
          <p:nvPr/>
        </p:nvSpPr>
        <p:spPr>
          <a:xfrm>
            <a:off x="4202628" y="4484652"/>
            <a:ext cx="484632" cy="597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Tree>
    <p:extLst>
      <p:ext uri="{BB962C8B-B14F-4D97-AF65-F5344CB8AC3E}">
        <p14:creationId xmlns:p14="http://schemas.microsoft.com/office/powerpoint/2010/main" val="731285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4. Начини изјављивања воље </a:t>
            </a:r>
            <a:endParaRPr lang="en-US" dirty="0"/>
          </a:p>
        </p:txBody>
      </p:sp>
      <p:sp>
        <p:nvSpPr>
          <p:cNvPr id="3" name="Content Placeholder 2"/>
          <p:cNvSpPr>
            <a:spLocks noGrp="1"/>
          </p:cNvSpPr>
          <p:nvPr>
            <p:ph sz="quarter" idx="1"/>
          </p:nvPr>
        </p:nvSpPr>
        <p:spPr/>
        <p:txBody>
          <a:bodyPr>
            <a:normAutofit fontScale="70000" lnSpcReduction="20000"/>
          </a:bodyPr>
          <a:lstStyle/>
          <a:p>
            <a:r>
              <a:rPr lang="sr-Cyrl-RS" dirty="0" smtClean="0"/>
              <a:t>Ћутање, чл. 42 ЗОО:</a:t>
            </a:r>
          </a:p>
          <a:p>
            <a:endParaRPr lang="ru-RU" dirty="0" smtClean="0"/>
          </a:p>
          <a:p>
            <a:r>
              <a:rPr lang="ru-RU" dirty="0" smtClean="0"/>
              <a:t>(</a:t>
            </a:r>
            <a:r>
              <a:rPr lang="ru-RU" dirty="0"/>
              <a:t>1) Ћутање понуђеног не значи прихватање понуде.</a:t>
            </a:r>
          </a:p>
          <a:p>
            <a:r>
              <a:rPr lang="ru-RU" dirty="0"/>
              <a:t>(2) Нема дејства одредба у понуди да ће се ћутање понуђеног или неко друго његово пропуштање (на пример, ако не одбије понуду у одређеном року, или ако послату ствар о којој му се нуди уговор не врати у одређеном року и сл.) сматрати као прихватање.</a:t>
            </a:r>
          </a:p>
          <a:p>
            <a:r>
              <a:rPr lang="ru-RU" dirty="0"/>
              <a:t>(3) Али, кад понуђени стоји у сталној пословној вези с понудиоцем у погледу одређене робе, сматра се да је прихватио понуду која се односи на такву робу, ако је није одмах или у остављеном року одбио.</a:t>
            </a:r>
          </a:p>
          <a:p>
            <a:r>
              <a:rPr lang="ru-RU" dirty="0"/>
              <a:t>(4) Исто тако, лице које се понудило другом да извршава његове налоге за обављање одређених послова, као и лице у чију пословну делатност спада вршење таквих налога, дужно је да изврши добијени налог ако га није одмах одбило.</a:t>
            </a:r>
          </a:p>
          <a:p>
            <a:r>
              <a:rPr lang="ru-RU" dirty="0"/>
              <a:t>(5) Ако у случају из претходног става понуда, односно налог није одбијен, сматра се да је уговор закључен у тренутку кад је понуда, односно налог стигао понуђеном.</a:t>
            </a:r>
          </a:p>
          <a:p>
            <a:pPr marL="0" indent="0">
              <a:buNone/>
            </a:pPr>
            <a:endParaRPr lang="sr-Cyrl-RS" dirty="0" smtClean="0"/>
          </a:p>
        </p:txBody>
      </p:sp>
    </p:spTree>
    <p:extLst>
      <p:ext uri="{BB962C8B-B14F-4D97-AF65-F5344CB8AC3E}">
        <p14:creationId xmlns:p14="http://schemas.microsoft.com/office/powerpoint/2010/main" val="35256509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5501</TotalTime>
  <Words>5367</Words>
  <Application>Microsoft Office PowerPoint</Application>
  <PresentationFormat>On-screen Show (4:3)</PresentationFormat>
  <Paragraphs>349</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Civic</vt:lpstr>
      <vt:lpstr>ПРАВНИ ПОСЛОВИ 2021/2022. проф. др Катарина Доловић Бојић</vt:lpstr>
      <vt:lpstr>1. Појам правног посла</vt:lpstr>
      <vt:lpstr>Појам правног посла</vt:lpstr>
      <vt:lpstr>1. Појам правног посла</vt:lpstr>
      <vt:lpstr>2. Појам воље и њене особине</vt:lpstr>
      <vt:lpstr>3. Унутрашња и изјављена воља</vt:lpstr>
      <vt:lpstr>4. Начини изјављивања воље</vt:lpstr>
      <vt:lpstr>4. Начини изјављивања воље</vt:lpstr>
      <vt:lpstr>4. Начини изјављивања воље </vt:lpstr>
      <vt:lpstr>Начини изјављивања воље</vt:lpstr>
      <vt:lpstr>5. Перфекција правног посла</vt:lpstr>
      <vt:lpstr>5. Перфекција правног посла</vt:lpstr>
      <vt:lpstr>6. Врсте правних послова</vt:lpstr>
      <vt:lpstr>Формални и неформални правни послови</vt:lpstr>
      <vt:lpstr>Формални и неформални правни послови</vt:lpstr>
      <vt:lpstr>Форма уговора о промету (отуђењу) непокретности</vt:lpstr>
      <vt:lpstr>Форма уговора о промету (отуђењу) непокретности</vt:lpstr>
      <vt:lpstr>26.10.2020. понедељак 1. Закључење уговора - преговори</vt:lpstr>
      <vt:lpstr>2. Закључење уговора - понуда</vt:lpstr>
      <vt:lpstr>2. Закључење уговора - понуда</vt:lpstr>
      <vt:lpstr>2. Закључење уговора - понуда</vt:lpstr>
      <vt:lpstr>2. Закључење уговора - понуда</vt:lpstr>
      <vt:lpstr>3. Закључење уговора – прихват понуде</vt:lpstr>
      <vt:lpstr>4. Закључење уговора - предуговор</vt:lpstr>
      <vt:lpstr>5. Закључење уговора – услови за настанак и пуноважност</vt:lpstr>
      <vt:lpstr>6. Важније врсте уговора</vt:lpstr>
      <vt:lpstr>Неважећи/Непуноважни/Неваљани правни послови непостојећи, ништави и рушљиви 27.10.2020. </vt:lpstr>
      <vt:lpstr>Престанак правног посла</vt:lpstr>
      <vt:lpstr>Појам раскида уговора</vt:lpstr>
      <vt:lpstr>Непостојећи правни послови</vt:lpstr>
      <vt:lpstr>Непостојећи правни посао</vt:lpstr>
      <vt:lpstr>Непостојећи правни послови</vt:lpstr>
      <vt:lpstr>Непостојећи правни посао</vt:lpstr>
      <vt:lpstr>Заблуде - препреке</vt:lpstr>
      <vt:lpstr>Заблуде - препреке</vt:lpstr>
      <vt:lpstr>Непостојање правнорелевантне воље</vt:lpstr>
      <vt:lpstr> НЕПОСТОЈАЊЕ КАУЗЕ И ПРЕДМЕТА</vt:lpstr>
      <vt:lpstr>Непостојање форме</vt:lpstr>
      <vt:lpstr>Тзв. самовласни заступник</vt:lpstr>
      <vt:lpstr>Привидни правни послови</vt:lpstr>
      <vt:lpstr>Физичка принуда, шала...</vt:lpstr>
      <vt:lpstr>Непостојећи правни посао</vt:lpstr>
      <vt:lpstr>Ништави правни послови</vt:lpstr>
      <vt:lpstr>Ништави правни послови</vt:lpstr>
      <vt:lpstr>Ништави правни послови 29.10.2020.</vt:lpstr>
      <vt:lpstr>Ништави правни послови</vt:lpstr>
      <vt:lpstr>Рушљиви правни послови</vt:lpstr>
      <vt:lpstr>Рушљиви правни послови</vt:lpstr>
      <vt:lpstr>Рушљиви правни послови</vt:lpstr>
      <vt:lpstr>Рушљиви правни послови</vt:lpstr>
      <vt:lpstr>Рушљиви правни послови</vt:lpstr>
      <vt:lpstr>In favorem contractus – 1. Конверзија уговора</vt:lpstr>
      <vt:lpstr>2. Конвалидација уговора</vt:lpstr>
      <vt:lpstr>3. Делимична ништавост</vt:lpstr>
      <vt:lpstr>4. Ратификација уговора</vt:lpstr>
      <vt:lpstr>5. Ревизија зеленашког уговора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ПРАВНИ ПОСЛОВИ 25.10.2018. доцент др Катарина Доловић Бојић</dc:title>
  <dc:creator>Windows User</dc:creator>
  <cp:lastModifiedBy>Windows User</cp:lastModifiedBy>
  <cp:revision>165</cp:revision>
  <dcterms:created xsi:type="dcterms:W3CDTF">2018-10-24T17:02:39Z</dcterms:created>
  <dcterms:modified xsi:type="dcterms:W3CDTF">2021-11-09T12:19:33Z</dcterms:modified>
</cp:coreProperties>
</file>